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6"/>
  </p:notesMasterIdLst>
  <p:sldIdLst>
    <p:sldId id="256" r:id="rId5"/>
    <p:sldId id="309" r:id="rId6"/>
    <p:sldId id="301" r:id="rId7"/>
    <p:sldId id="280" r:id="rId8"/>
    <p:sldId id="398" r:id="rId9"/>
    <p:sldId id="302" r:id="rId10"/>
    <p:sldId id="404" r:id="rId11"/>
    <p:sldId id="304" r:id="rId12"/>
    <p:sldId id="281" r:id="rId13"/>
    <p:sldId id="397" r:id="rId14"/>
    <p:sldId id="286" r:id="rId15"/>
    <p:sldId id="407" r:id="rId16"/>
    <p:sldId id="408" r:id="rId17"/>
    <p:sldId id="310" r:id="rId18"/>
    <p:sldId id="303" r:id="rId19"/>
    <p:sldId id="283" r:id="rId20"/>
    <p:sldId id="287" r:id="rId21"/>
    <p:sldId id="288" r:id="rId22"/>
    <p:sldId id="409" r:id="rId23"/>
    <p:sldId id="405" r:id="rId24"/>
    <p:sldId id="290" r:id="rId25"/>
    <p:sldId id="284" r:id="rId26"/>
    <p:sldId id="402" r:id="rId27"/>
    <p:sldId id="311" r:id="rId28"/>
    <p:sldId id="300" r:id="rId29"/>
    <p:sldId id="403" r:id="rId30"/>
    <p:sldId id="299" r:id="rId31"/>
    <p:sldId id="297" r:id="rId32"/>
    <p:sldId id="410" r:id="rId33"/>
    <p:sldId id="312" r:id="rId34"/>
    <p:sldId id="411" r:id="rId35"/>
  </p:sldIdLst>
  <p:sldSz cx="12011025" cy="6859588"/>
  <p:notesSz cx="6858000" cy="9144000"/>
  <p:defaultTextStyle>
    <a:defPPr>
      <a:defRPr lang="pl-PL"/>
    </a:defPPr>
    <a:lvl1pPr marL="0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3729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07460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11189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14918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18648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22377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26108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29837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78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21" autoAdjust="0"/>
    <p:restoredTop sz="91484" autoAdjust="0"/>
  </p:normalViewPr>
  <p:slideViewPr>
    <p:cSldViewPr>
      <p:cViewPr varScale="1">
        <p:scale>
          <a:sx n="87" d="100"/>
          <a:sy n="87" d="100"/>
        </p:scale>
        <p:origin x="283" y="72"/>
      </p:cViewPr>
      <p:guideLst>
        <p:guide orient="horz" pos="2161"/>
        <p:guide pos="3783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Struktura</a:t>
            </a:r>
            <a:r>
              <a:rPr lang="pl-PL" baseline="0"/>
              <a:t> gatunkowa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Udział gatunków w %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4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680-48D3-88D7-016545B31C6D}"/>
              </c:ext>
            </c:extLst>
          </c:dPt>
          <c:dPt>
            <c:idx val="1"/>
            <c:bubble3D val="0"/>
            <c:spPr>
              <a:solidFill>
                <a:schemeClr val="accent3">
                  <a:shade val="61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680-48D3-88D7-016545B31C6D}"/>
              </c:ext>
            </c:extLst>
          </c:dPt>
          <c:dPt>
            <c:idx val="2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680-48D3-88D7-016545B31C6D}"/>
              </c:ext>
            </c:extLst>
          </c:dPt>
          <c:dPt>
            <c:idx val="3"/>
            <c:bubble3D val="0"/>
            <c:spPr>
              <a:solidFill>
                <a:schemeClr val="accent3">
                  <a:shade val="92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680-48D3-88D7-016545B31C6D}"/>
              </c:ext>
            </c:extLst>
          </c:dPt>
          <c:dPt>
            <c:idx val="4"/>
            <c:bubble3D val="0"/>
            <c:spPr>
              <a:solidFill>
                <a:schemeClr val="accent3">
                  <a:tint val="93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680-48D3-88D7-016545B31C6D}"/>
              </c:ext>
            </c:extLst>
          </c:dPt>
          <c:dPt>
            <c:idx val="5"/>
            <c:bubble3D val="0"/>
            <c:spPr>
              <a:solidFill>
                <a:schemeClr val="accent3">
                  <a:tint val="77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4680-48D3-88D7-016545B31C6D}"/>
              </c:ext>
            </c:extLst>
          </c:dPt>
          <c:dPt>
            <c:idx val="6"/>
            <c:bubble3D val="0"/>
            <c:spPr>
              <a:solidFill>
                <a:schemeClr val="accent3">
                  <a:tint val="62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4680-48D3-88D7-016545B31C6D}"/>
              </c:ext>
            </c:extLst>
          </c:dPt>
          <c:dPt>
            <c:idx val="7"/>
            <c:bubble3D val="0"/>
            <c:spPr>
              <a:solidFill>
                <a:schemeClr val="accent3">
                  <a:tint val="46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4680-48D3-88D7-016545B31C6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Arkusz1!$A$2:$A$9</c:f>
              <c:strCache>
                <c:ptCount val="7"/>
                <c:pt idx="0">
                  <c:v>Sosna</c:v>
                </c:pt>
                <c:pt idx="1">
                  <c:v>Dąb</c:v>
                </c:pt>
                <c:pt idx="2">
                  <c:v>Brzoza</c:v>
                </c:pt>
                <c:pt idx="3">
                  <c:v>Buk</c:v>
                </c:pt>
                <c:pt idx="4">
                  <c:v>Dąb Cz.</c:v>
                </c:pt>
                <c:pt idx="5">
                  <c:v>Modrzew</c:v>
                </c:pt>
                <c:pt idx="6">
                  <c:v>Pozostałe gat.</c:v>
                </c:pt>
              </c:strCache>
            </c:strRef>
          </c:cat>
          <c:val>
            <c:numRef>
              <c:f>Arkusz1!$B$2:$B$9</c:f>
              <c:numCache>
                <c:formatCode>General</c:formatCode>
                <c:ptCount val="8"/>
                <c:pt idx="0">
                  <c:v>33.909999999999997</c:v>
                </c:pt>
                <c:pt idx="1">
                  <c:v>21.52</c:v>
                </c:pt>
                <c:pt idx="2">
                  <c:v>18.48</c:v>
                </c:pt>
                <c:pt idx="3">
                  <c:v>6.47</c:v>
                </c:pt>
                <c:pt idx="4">
                  <c:v>6.09</c:v>
                </c:pt>
                <c:pt idx="5">
                  <c:v>4.21</c:v>
                </c:pt>
                <c:pt idx="6">
                  <c:v>9.32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C6-45D7-8FCD-3E483A0002D6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Struktura</a:t>
            </a:r>
            <a:r>
              <a:rPr lang="pl-PL" baseline="0"/>
              <a:t> gatunkowa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Udział gatunków w %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4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680-48D3-88D7-016545B31C6D}"/>
              </c:ext>
            </c:extLst>
          </c:dPt>
          <c:dPt>
            <c:idx val="1"/>
            <c:bubble3D val="0"/>
            <c:spPr>
              <a:solidFill>
                <a:schemeClr val="accent3">
                  <a:shade val="61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680-48D3-88D7-016545B31C6D}"/>
              </c:ext>
            </c:extLst>
          </c:dPt>
          <c:dPt>
            <c:idx val="2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680-48D3-88D7-016545B31C6D}"/>
              </c:ext>
            </c:extLst>
          </c:dPt>
          <c:dPt>
            <c:idx val="3"/>
            <c:bubble3D val="0"/>
            <c:spPr>
              <a:solidFill>
                <a:schemeClr val="accent3">
                  <a:shade val="92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680-48D3-88D7-016545B31C6D}"/>
              </c:ext>
            </c:extLst>
          </c:dPt>
          <c:dPt>
            <c:idx val="4"/>
            <c:bubble3D val="0"/>
            <c:spPr>
              <a:solidFill>
                <a:schemeClr val="accent3">
                  <a:tint val="93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680-48D3-88D7-016545B31C6D}"/>
              </c:ext>
            </c:extLst>
          </c:dPt>
          <c:dPt>
            <c:idx val="5"/>
            <c:bubble3D val="0"/>
            <c:spPr>
              <a:solidFill>
                <a:schemeClr val="accent3">
                  <a:tint val="77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4680-48D3-88D7-016545B31C6D}"/>
              </c:ext>
            </c:extLst>
          </c:dPt>
          <c:dPt>
            <c:idx val="6"/>
            <c:bubble3D val="0"/>
            <c:spPr>
              <a:solidFill>
                <a:schemeClr val="accent3">
                  <a:tint val="62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4680-48D3-88D7-016545B31C6D}"/>
              </c:ext>
            </c:extLst>
          </c:dPt>
          <c:dPt>
            <c:idx val="7"/>
            <c:bubble3D val="0"/>
            <c:spPr>
              <a:solidFill>
                <a:schemeClr val="accent3">
                  <a:tint val="46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4680-48D3-88D7-016545B31C6D}"/>
              </c:ext>
            </c:extLst>
          </c:dPt>
          <c:dPt>
            <c:idx val="8"/>
            <c:bubble3D val="0"/>
            <c:spPr>
              <a:solidFill>
                <a:schemeClr val="accent3">
                  <a:tint val="44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AE9A-45D6-9687-595467EFE3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Arkusz1!$A$2:$A$10</c:f>
              <c:strCache>
                <c:ptCount val="8"/>
                <c:pt idx="0">
                  <c:v>Sosna</c:v>
                </c:pt>
                <c:pt idx="1">
                  <c:v>Dąb</c:v>
                </c:pt>
                <c:pt idx="2">
                  <c:v>Brzoza</c:v>
                </c:pt>
                <c:pt idx="3">
                  <c:v>Buk</c:v>
                </c:pt>
                <c:pt idx="4">
                  <c:v>Modrzew</c:v>
                </c:pt>
                <c:pt idx="5">
                  <c:v>Olcha </c:v>
                </c:pt>
                <c:pt idx="6">
                  <c:v>DB.C</c:v>
                </c:pt>
                <c:pt idx="7">
                  <c:v>Pozostałe gat.</c:v>
                </c:pt>
              </c:strCache>
            </c:strRef>
          </c:cat>
          <c:val>
            <c:numRef>
              <c:f>Arkusz1!$B$2:$B$10</c:f>
              <c:numCache>
                <c:formatCode>General</c:formatCode>
                <c:ptCount val="9"/>
                <c:pt idx="0">
                  <c:v>32</c:v>
                </c:pt>
                <c:pt idx="1">
                  <c:v>24</c:v>
                </c:pt>
                <c:pt idx="2">
                  <c:v>17</c:v>
                </c:pt>
                <c:pt idx="3">
                  <c:v>8</c:v>
                </c:pt>
                <c:pt idx="4">
                  <c:v>4</c:v>
                </c:pt>
                <c:pt idx="5">
                  <c:v>4</c:v>
                </c:pt>
                <c:pt idx="6">
                  <c:v>6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C6-45D7-8FCD-3E483A0002D6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Powierzchnia leśnictw (ha)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Powierzchnia w ha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317500" algn="ctr" rotWithShape="0">
                <a:prstClr val="black">
                  <a:alpha val="25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shade val="45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E04-4590-B54C-E8D694735DC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shade val="61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E04-4590-B54C-E8D694735DC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E04-4590-B54C-E8D694735DC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shade val="92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E04-4590-B54C-E8D694735DC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tint val="93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1E04-4590-B54C-E8D694735DC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tint val="77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1E04-4590-B54C-E8D694735DC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>
                  <a:tint val="62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1E04-4590-B54C-E8D694735DC2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>
                  <a:tint val="46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1E04-4590-B54C-E8D694735DC2}"/>
              </c:ext>
            </c:extLst>
          </c:dPt>
          <c:dLbls>
            <c:spPr>
              <a:noFill/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3">
                        <a:lumMod val="50000"/>
                      </a:schemeClr>
                    </a:solidFill>
                    <a:latin typeface="+ha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Arkusz1!$A$2:$A$14</c:f>
              <c:strCache>
                <c:ptCount val="13"/>
                <c:pt idx="0">
                  <c:v>Janów</c:v>
                </c:pt>
                <c:pt idx="1">
                  <c:v>Giszowiec</c:v>
                </c:pt>
                <c:pt idx="2">
                  <c:v>Imielin</c:v>
                </c:pt>
                <c:pt idx="3">
                  <c:v>Górki</c:v>
                </c:pt>
                <c:pt idx="4">
                  <c:v>Ochojec</c:v>
                </c:pt>
                <c:pt idx="5">
                  <c:v>Murcki</c:v>
                </c:pt>
                <c:pt idx="6">
                  <c:v>Lędziny</c:v>
                </c:pt>
                <c:pt idx="7">
                  <c:v>Czułów</c:v>
                </c:pt>
                <c:pt idx="8">
                  <c:v>Podlesie</c:v>
                </c:pt>
                <c:pt idx="9">
                  <c:v>Panewnik</c:v>
                </c:pt>
                <c:pt idx="10">
                  <c:v>Zadole</c:v>
                </c:pt>
                <c:pt idx="11">
                  <c:v>Śmiłowice</c:v>
                </c:pt>
                <c:pt idx="12">
                  <c:v>Makoszowy</c:v>
                </c:pt>
              </c:strCache>
            </c:strRef>
          </c:cat>
          <c:val>
            <c:numRef>
              <c:f>Arkusz1!$B$2:$B$14</c:f>
              <c:numCache>
                <c:formatCode>General</c:formatCode>
                <c:ptCount val="13"/>
                <c:pt idx="0">
                  <c:v>966.01</c:v>
                </c:pt>
                <c:pt idx="1">
                  <c:v>1032.81</c:v>
                </c:pt>
                <c:pt idx="2">
                  <c:v>1146.8499999999999</c:v>
                </c:pt>
                <c:pt idx="3">
                  <c:v>893.98</c:v>
                </c:pt>
                <c:pt idx="4">
                  <c:v>1173.76</c:v>
                </c:pt>
                <c:pt idx="5">
                  <c:v>1256.49</c:v>
                </c:pt>
                <c:pt idx="6">
                  <c:v>1182.1199999999999</c:v>
                </c:pt>
                <c:pt idx="7">
                  <c:v>1262.49</c:v>
                </c:pt>
                <c:pt idx="8">
                  <c:v>987.01</c:v>
                </c:pt>
                <c:pt idx="9">
                  <c:v>1080.79</c:v>
                </c:pt>
                <c:pt idx="10">
                  <c:v>1195.32</c:v>
                </c:pt>
                <c:pt idx="11">
                  <c:v>1243.4000000000001</c:v>
                </c:pt>
                <c:pt idx="12">
                  <c:v>1188.51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E04-4590-B54C-E8D694735D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40513424"/>
        <c:axId val="740534064"/>
      </c:barChart>
      <c:catAx>
        <c:axId val="740513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40534064"/>
        <c:crosses val="autoZero"/>
        <c:auto val="1"/>
        <c:lblAlgn val="ctr"/>
        <c:lblOffset val="100"/>
        <c:noMultiLvlLbl val="0"/>
      </c:catAx>
      <c:valAx>
        <c:axId val="740534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40513424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Nadleśnictwo</c:v>
                </c:pt>
              </c:strCache>
            </c:strRef>
          </c:tx>
          <c:spPr>
            <a:solidFill>
              <a:schemeClr val="accent3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Użytkowanie rębne</c:v>
                </c:pt>
                <c:pt idx="1">
                  <c:v>Trzebieże (ha)</c:v>
                </c:pt>
                <c:pt idx="2">
                  <c:v>Pielęgnowanie lasu</c:v>
                </c:pt>
                <c:pt idx="3">
                  <c:v>Odnowienia</c:v>
                </c:pt>
                <c:pt idx="4">
                  <c:v>Ochrona lasu przed zwierzyną</c:v>
                </c:pt>
                <c:pt idx="5">
                  <c:v>Ochrona lasu przed owadami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  <c:pt idx="0">
                  <c:v>88</c:v>
                </c:pt>
                <c:pt idx="1">
                  <c:v>900</c:v>
                </c:pt>
                <c:pt idx="2">
                  <c:v>632</c:v>
                </c:pt>
                <c:pt idx="3">
                  <c:v>88</c:v>
                </c:pt>
                <c:pt idx="4">
                  <c:v>240</c:v>
                </c:pt>
                <c:pt idx="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72-4EBC-AA53-214128F0512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zasięgu miasta Katowice</c:v>
                </c:pt>
              </c:strCache>
            </c:strRef>
          </c:tx>
          <c:spPr>
            <a:solidFill>
              <a:schemeClr val="accent3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Użytkowanie rębne</c:v>
                </c:pt>
                <c:pt idx="1">
                  <c:v>Trzebieże (ha)</c:v>
                </c:pt>
                <c:pt idx="2">
                  <c:v>Pielęgnowanie lasu</c:v>
                </c:pt>
                <c:pt idx="3">
                  <c:v>Odnowienia</c:v>
                </c:pt>
                <c:pt idx="4">
                  <c:v>Ochrona lasu przed zwierzyną</c:v>
                </c:pt>
                <c:pt idx="5">
                  <c:v>Ochrona lasu przed owadami</c:v>
                </c:pt>
              </c:strCache>
            </c:strRef>
          </c:cat>
          <c:val>
            <c:numRef>
              <c:f>Arkusz1!$C$2:$C$7</c:f>
              <c:numCache>
                <c:formatCode>General</c:formatCode>
                <c:ptCount val="6"/>
                <c:pt idx="0">
                  <c:v>39</c:v>
                </c:pt>
                <c:pt idx="1">
                  <c:v>447</c:v>
                </c:pt>
                <c:pt idx="2">
                  <c:v>295</c:v>
                </c:pt>
                <c:pt idx="3">
                  <c:v>39</c:v>
                </c:pt>
                <c:pt idx="4">
                  <c:v>113</c:v>
                </c:pt>
                <c:pt idx="5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72-4EBC-AA53-214128F051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3569743"/>
        <c:axId val="423565903"/>
      </c:barChart>
      <c:catAx>
        <c:axId val="423569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23565903"/>
        <c:crosses val="autoZero"/>
        <c:auto val="1"/>
        <c:lblAlgn val="ctr"/>
        <c:lblOffset val="100"/>
        <c:noMultiLvlLbl val="0"/>
      </c:catAx>
      <c:valAx>
        <c:axId val="423565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23569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 algn="just"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l-PL" dirty="0">
                <a:solidFill>
                  <a:schemeClr val="tx1"/>
                </a:solidFill>
              </a:rPr>
              <a:t>Przebudowa drzewostanów, zmiana</a:t>
            </a:r>
            <a:r>
              <a:rPr lang="pl-PL" baseline="0" dirty="0">
                <a:solidFill>
                  <a:schemeClr val="tx1"/>
                </a:solidFill>
              </a:rPr>
              <a:t> struktury gatunkowej</a:t>
            </a:r>
            <a:br>
              <a:rPr lang="pl-PL" baseline="0" dirty="0">
                <a:solidFill>
                  <a:schemeClr val="tx1"/>
                </a:solidFill>
              </a:rPr>
            </a:br>
            <a:r>
              <a:rPr lang="pl-PL" baseline="0" dirty="0">
                <a:solidFill>
                  <a:schemeClr val="tx1"/>
                </a:solidFill>
              </a:rPr>
              <a:t>w latach 1945 – 2025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1945r.</c:v>
                </c:pt>
              </c:strCache>
            </c:strRef>
          </c:tx>
          <c:spPr>
            <a:solidFill>
              <a:schemeClr val="accent3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Sosna</c:v>
                </c:pt>
                <c:pt idx="1">
                  <c:v>Modrzew</c:v>
                </c:pt>
                <c:pt idx="2">
                  <c:v>Świerk</c:v>
                </c:pt>
                <c:pt idx="3">
                  <c:v>Buk</c:v>
                </c:pt>
                <c:pt idx="4">
                  <c:v>Dąb</c:v>
                </c:pt>
                <c:pt idx="5">
                  <c:v>Brzoza</c:v>
                </c:pt>
                <c:pt idx="6">
                  <c:v>Olcha</c:v>
                </c:pt>
                <c:pt idx="7">
                  <c:v>Osika</c:v>
                </c:pt>
                <c:pt idx="8">
                  <c:v>Inne</c:v>
                </c:pt>
              </c:strCache>
            </c:strRef>
          </c:cat>
          <c:val>
            <c:numRef>
              <c:f>Arkusz1!$B$2:$B$10</c:f>
              <c:numCache>
                <c:formatCode>General</c:formatCode>
                <c:ptCount val="9"/>
                <c:pt idx="0">
                  <c:v>71</c:v>
                </c:pt>
                <c:pt idx="1">
                  <c:v>0.12</c:v>
                </c:pt>
                <c:pt idx="2">
                  <c:v>6.6</c:v>
                </c:pt>
                <c:pt idx="3">
                  <c:v>1.7</c:v>
                </c:pt>
                <c:pt idx="4">
                  <c:v>6.52</c:v>
                </c:pt>
                <c:pt idx="5">
                  <c:v>7.47</c:v>
                </c:pt>
                <c:pt idx="6">
                  <c:v>5.62</c:v>
                </c:pt>
                <c:pt idx="7">
                  <c:v>0.62</c:v>
                </c:pt>
                <c:pt idx="8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93-4D86-B2D1-47DF60BEDEAC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2025r.</c:v>
                </c:pt>
              </c:strCache>
            </c:strRef>
          </c:tx>
          <c:spPr>
            <a:solidFill>
              <a:schemeClr val="accent3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Sosna</c:v>
                </c:pt>
                <c:pt idx="1">
                  <c:v>Modrzew</c:v>
                </c:pt>
                <c:pt idx="2">
                  <c:v>Świerk</c:v>
                </c:pt>
                <c:pt idx="3">
                  <c:v>Buk</c:v>
                </c:pt>
                <c:pt idx="4">
                  <c:v>Dąb</c:v>
                </c:pt>
                <c:pt idx="5">
                  <c:v>Brzoza</c:v>
                </c:pt>
                <c:pt idx="6">
                  <c:v>Olcha</c:v>
                </c:pt>
                <c:pt idx="7">
                  <c:v>Osika</c:v>
                </c:pt>
                <c:pt idx="8">
                  <c:v>Inne</c:v>
                </c:pt>
              </c:strCache>
            </c:strRef>
          </c:cat>
          <c:val>
            <c:numRef>
              <c:f>Arkusz1!$C$2:$C$10</c:f>
              <c:numCache>
                <c:formatCode>General</c:formatCode>
                <c:ptCount val="9"/>
                <c:pt idx="0">
                  <c:v>33.909999999999997</c:v>
                </c:pt>
                <c:pt idx="1">
                  <c:v>4.21</c:v>
                </c:pt>
                <c:pt idx="2">
                  <c:v>1.22</c:v>
                </c:pt>
                <c:pt idx="3">
                  <c:v>6.47</c:v>
                </c:pt>
                <c:pt idx="4">
                  <c:v>21.52</c:v>
                </c:pt>
                <c:pt idx="5">
                  <c:v>18.48</c:v>
                </c:pt>
                <c:pt idx="6">
                  <c:v>4.1500000000000004</c:v>
                </c:pt>
                <c:pt idx="7">
                  <c:v>1.67</c:v>
                </c:pt>
                <c:pt idx="8">
                  <c:v>8.3699999999999992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93-4D86-B2D1-47DF60BEDE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8659391"/>
        <c:axId val="608659871"/>
      </c:barChart>
      <c:catAx>
        <c:axId val="608659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08659871"/>
        <c:crosses val="autoZero"/>
        <c:auto val="1"/>
        <c:lblAlgn val="ctr"/>
        <c:lblOffset val="100"/>
        <c:noMultiLvlLbl val="0"/>
      </c:catAx>
      <c:valAx>
        <c:axId val="6086598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08659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Rozmiar pozyskania drewna (m3) w latach 2025 oraz 2026 w relacji do etatu wg PUL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Etat wg PUL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Rozmiar pozyskania</c:v>
                </c:pt>
              </c:strCache>
            </c:strRef>
          </c:cat>
          <c:val>
            <c:numRef>
              <c:f>Arkusz1!$B$2</c:f>
              <c:numCache>
                <c:formatCode>General</c:formatCode>
                <c:ptCount val="1"/>
                <c:pt idx="0">
                  <c:v>74346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48-4584-89C3-213739CEF835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Nadleśnictwo 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Rozmiar pozyskania</c:v>
                </c:pt>
              </c:strCache>
            </c:strRef>
          </c:cat>
          <c:val>
            <c:numRef>
              <c:f>Arkusz1!$C$2</c:f>
              <c:numCache>
                <c:formatCode>General</c:formatCode>
                <c:ptCount val="1"/>
                <c:pt idx="0">
                  <c:v>52343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48-4584-89C3-213739CEF835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Nadleśnictwo 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Rozmiar pozyskania</c:v>
                </c:pt>
              </c:strCache>
            </c:strRef>
          </c:cat>
          <c:val>
            <c:numRef>
              <c:f>Arkusz1!$D$2</c:f>
              <c:numCache>
                <c:formatCode>General</c:formatCode>
                <c:ptCount val="1"/>
                <c:pt idx="0">
                  <c:v>51502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48-4584-89C3-213739CEF835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w zasięgu miasta Katowice 2025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Rozmiar pozyskania</c:v>
                </c:pt>
              </c:strCache>
            </c:strRef>
          </c:cat>
          <c:val>
            <c:numRef>
              <c:f>Arkusz1!$E$2</c:f>
              <c:numCache>
                <c:formatCode>General</c:formatCode>
                <c:ptCount val="1"/>
                <c:pt idx="0">
                  <c:v>24937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148-4584-89C3-213739CEF835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w zasięgu miasta Katowice 2026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Rozmiar pozyskania</c:v>
                </c:pt>
              </c:strCache>
            </c:strRef>
          </c:cat>
          <c:val>
            <c:numRef>
              <c:f>Arkusz1!$F$2</c:f>
              <c:numCache>
                <c:formatCode>General</c:formatCode>
                <c:ptCount val="1"/>
                <c:pt idx="0">
                  <c:v>27090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148-4584-89C3-213739CEF8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20667712"/>
        <c:axId val="1520654272"/>
      </c:barChart>
      <c:catAx>
        <c:axId val="1520667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20654272"/>
        <c:crosses val="autoZero"/>
        <c:auto val="1"/>
        <c:lblAlgn val="ctr"/>
        <c:lblOffset val="100"/>
        <c:noMultiLvlLbl val="0"/>
      </c:catAx>
      <c:valAx>
        <c:axId val="152065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20667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5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0125D-A02B-494F-866C-7913DAF02FA0}" type="datetimeFigureOut">
              <a:rPr lang="pl-PL" smtClean="0"/>
              <a:t>27.04.2026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685800"/>
            <a:ext cx="60039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93135E-1A4D-4336-90A6-23F92D4363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8986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03729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07460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811189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414918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018648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622377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226108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4829837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0661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381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10604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1C13A-3937-1D7F-B46B-9E6DEA6C6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815D513-8F96-8B98-9FFA-4A17FFC72B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130C1BA-63A4-E065-6173-017C95976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Krótki, programowy tekst do opracowania, który wyjaśnia, w jakim celu jest to sprawozdanie.</a:t>
            </a: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Należy pamiętać o zmianie nazwy jednostki.</a:t>
            </a: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Zachęcamy nadleśnictwa do przygotowania własnej treści o podobnym charakterze.</a:t>
            </a:r>
          </a:p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2B1A704-016D-B2C2-D034-9D4A4B7C46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03443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miarę możliwości – w rozbiciu na gminy</a:t>
            </a:r>
            <a:endParaRPr lang="pl-PL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3793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98935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aseline="0" dirty="0"/>
              <a:t>Szczególnie w trakcie prezentacji warto podnieść kwestię trudności z wyliczeniem nakładów na ochronę przyrody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6166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/>
              <a:t>1. </a:t>
            </a:r>
            <a:r>
              <a:rPr lang="pl-PL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informacja o projektach leśno-samorządowych, wykonanych modernizacjach dróg leśnych, z których w celach rekreacyjnych korzysta społeczność lokalna, oddanych do użytku nowych obiektach (kancelarie, infrastruktura turystyczna) – optymalnie mapa z lokalizacją plus fotografia; koszty?</a:t>
            </a:r>
            <a:endParaRPr lang="pl-PL" sz="2000" i="1" baseline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aseline="0" dirty="0"/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/>
              <a:t>2. </a:t>
            </a:r>
            <a:r>
              <a:rPr lang="pl-PL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przeznaczenie środków na cele społecznie-użyteczne – suma, syntetyczna informacja z raportów publikowanych w BIP</a:t>
            </a: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O ile nadleśnictwo znalazło się w gronie pracujących nad lasami o wiodącej funkcji społecznej (</a:t>
            </a:r>
            <a:r>
              <a:rPr lang="pl-PL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MKiŚ</a:t>
            </a:r>
            <a:r>
              <a:rPr lang="pl-PL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zakres zapewne wymaga odrębnego slajdu </a:t>
            </a:r>
            <a:endParaRPr lang="pl-PL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77664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84F82-E25C-AB6C-35B9-43B1AFC57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64850D7-7451-B95F-8F34-E8448D8778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86FDEA3-4FC1-CC8D-B269-63FF0FFBF4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/>
              <a:t>1. </a:t>
            </a:r>
            <a:r>
              <a:rPr lang="pl-PL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informacja o projektach leśno-samorządowych, wykonanych modernizacjach dróg leśnych, z których w celach rekreacyjnych korzysta społeczność lokalna, oddanych do użytku nowych obiektach (kancelarie, infrastruktura turystyczna) – optymalnie mapa z lokalizacją plus fotografia; koszty?</a:t>
            </a:r>
            <a:endParaRPr lang="pl-PL" sz="2000" i="1" baseline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aseline="0" dirty="0"/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/>
              <a:t>2. </a:t>
            </a:r>
            <a:r>
              <a:rPr lang="pl-PL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przeznaczenie środków na cele społecznie-użyteczne – suma, syntetyczna informacja z raportów publikowanych w BIP</a:t>
            </a: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O ile nadleśnictwo znalazło się w gronie pracujących nad lasami o wiodącej funkcji społecznej (</a:t>
            </a:r>
            <a:r>
              <a:rPr lang="pl-PL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MKiŚ</a:t>
            </a:r>
            <a:r>
              <a:rPr lang="pl-PL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zakres zapewne wymaga odrębnego slajdu </a:t>
            </a:r>
            <a:endParaRPr lang="pl-PL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5BF3272-6EB9-0F9D-95CA-530B862326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49005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588BD-1109-1220-ACCA-D36462A70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BA0292-5F4B-7D0D-9523-03BDFD3DAB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E02DC11-3308-5757-3E17-73A510C766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/>
              <a:t>1. </a:t>
            </a:r>
            <a:r>
              <a:rPr lang="pl-PL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informacja o projektach leśno-samorządowych, wykonanych modernizacjach dróg leśnych, z których w celach rekreacyjnych korzysta społeczność lokalna, oddanych do użytku nowych obiektach (kancelarie, infrastruktura turystyczna) – optymalnie mapa z lokalizacją plus fotografia; koszty?</a:t>
            </a:r>
            <a:endParaRPr lang="pl-PL" sz="2000" i="1" baseline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aseline="0" dirty="0"/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/>
              <a:t>2. </a:t>
            </a:r>
            <a:r>
              <a:rPr lang="pl-PL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przeznaczenie środków na cele społecznie-użyteczne – suma, syntetyczna informacja z raportów publikowanych w BIP</a:t>
            </a: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O ile nadleśnictwo znalazło się w gronie pracujących nad lasami o wiodącej funkcji społecznej (</a:t>
            </a:r>
            <a:r>
              <a:rPr lang="pl-PL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MKiŚ</a:t>
            </a:r>
            <a:r>
              <a:rPr lang="pl-PL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zakres zapewne wymaga odrębnego slajdu </a:t>
            </a:r>
            <a:endParaRPr lang="pl-PL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DE81E18-A104-DDD0-B67D-B8830E6E7D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2359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7903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1DE85-4B1D-EB71-568A-5914E60C3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C014E36-FF4C-1047-0444-AF4F77B544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0A8811E-079D-A086-7685-483E893AEE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E8DF05E-EC68-A86D-903F-CDAEA5EAD8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96031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aseline="0" dirty="0"/>
              <a:t>W miarę możliwości – zakres ilustrowany fotografiami gatunków, zagadnień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09940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AD1A2-EF6D-A7F3-514B-AA41221FC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18ED776-0597-55B6-8C5D-E7287CBF60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DDA1583-9AEC-DD6A-67F7-C3BE5A0C4B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aseline="0" dirty="0"/>
              <a:t>W miarę możliwości – zakres ilustrowany fotografiami gatunków, zagadnień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C92DCE1-8CBA-7846-01B5-8EB6EA79A5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67919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36D5D-C66C-E7D2-21DB-AA44357FA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C1A81CD-7D67-C08E-0348-D69657267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2D7800C-0631-A253-C1F7-36A75FBE8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Krótki, programowy tekst do opracowania, który wyjaśnia, w jakim celu jest to sprawozdanie.</a:t>
            </a: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Należy pamiętać o zmianie nazwy jednostki.</a:t>
            </a: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Zachęcamy nadleśnictwa do przygotowania własnej treści o podobnym charakterze.</a:t>
            </a:r>
          </a:p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DE372A8-4C0E-BA2D-1E56-CFFBB2663F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77493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aseline="0" dirty="0"/>
              <a:t>3. Informacja nt. lokalizacji, w których cięcia mogą wywołać zainteresowanie społeczności lokalnych (sąsiedztwo osiedli, rezerwaty, obszary wykorzystywane rekreacyjnie, sąsiedztwo szlaków komunikacyjnych).</a:t>
            </a:r>
          </a:p>
          <a:p>
            <a:r>
              <a:rPr lang="pl-PL" baseline="0" dirty="0"/>
              <a:t>4. Trasy, wobec których mogą pojawić się obiekcje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75531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0B6C4-0EED-34B2-E575-F5C38B841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B57DE0A-0003-EF95-8171-E49E51BC1B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68984E3-B553-6562-8678-9A23A50A21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aseline="0" dirty="0"/>
              <a:t>3. Informacja nt. lokalizacji, w których cięcia mogą wywołać zainteresowanie społeczności lokalnych (sąsiedztwo osiedli, rezerwaty, obszary wykorzystywane rekreacyjnie, sąsiedztwo szlaków komunikacyjnych).</a:t>
            </a:r>
          </a:p>
          <a:p>
            <a:r>
              <a:rPr lang="pl-PL" baseline="0" dirty="0"/>
              <a:t>4. Trasy, wobec których mogą pojawić się obiekcje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35FECE9-EF54-79BA-A03E-2A2A13F9E6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03701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69107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96425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E54DB-2D6A-FD0D-5B69-249C6BFE4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76A5A49-5A23-BC5B-6EF1-A9F7EA34C0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A145697-4E5F-D6E9-0644-D1A21AF4FC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EA2CC3B-FEAF-A3D4-BAEC-E2285B1461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91579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FDFFB-92F5-B3D3-3FF2-AEFB33F82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AEA711B-3CC0-0E9E-20BB-88B1AA01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252D05F-657E-AE99-43DC-A9794AF071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71FACDC-B5D2-0EB4-28F4-042FBC897F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440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D334B-8DB3-E5B0-C7CC-73163108A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29F725C-984D-82B5-A854-1C93C6D1D5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A76A4CF-C05C-FD06-8215-42CF8E037E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DDB99D6-A186-2009-AFCE-CAE685D310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9355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206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2679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24871-B0B0-1530-D9E7-848E92CA8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67E302D-05AC-0894-CD55-04D99EEEA6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2B66F1F-A3D0-9E4A-8C79-95E259859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040A19E-4C7E-CCDF-FE76-00CA59FF66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2143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5920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77154-CC2B-BA0F-C4AD-3F0167B26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CABB7A1-CB72-2F6A-00E2-B9650BB31E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BA10742-5764-3A45-EF88-41428ECE0A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8F2B477-E62A-4C14-2AD5-459A0EE133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6935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4213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2969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00827" y="2130921"/>
            <a:ext cx="10209371" cy="147036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01654" y="3887100"/>
            <a:ext cx="8407718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3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07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1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14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18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2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26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29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27.04.2026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2703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27.04.2026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069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07993" y="206425"/>
            <a:ext cx="2702481" cy="4388867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0551" y="206425"/>
            <a:ext cx="7907258" cy="438886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27.04.2026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968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2015548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2320279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3770110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2325071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4062288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3899570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39576978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157583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27.04.2026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97170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22691057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2362776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19785293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20940096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19887209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3546740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13399935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32899063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30829029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4122293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48788" y="4407922"/>
            <a:ext cx="10209371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48788" y="2907387"/>
            <a:ext cx="10209371" cy="1500534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60372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074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11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4149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30186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622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22610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82983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27.04.2026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741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19832819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19608819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1384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0551" y="1200431"/>
            <a:ext cx="5304869" cy="339486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05606" y="1200431"/>
            <a:ext cx="5304869" cy="339486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27.04.2026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0871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0551" y="274702"/>
            <a:ext cx="10809923" cy="1143265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0551" y="1535470"/>
            <a:ext cx="5306955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3729" indent="0">
              <a:buNone/>
              <a:defRPr sz="2600" b="1"/>
            </a:lvl2pPr>
            <a:lvl3pPr marL="1207460" indent="0">
              <a:buNone/>
              <a:defRPr sz="2400" b="1"/>
            </a:lvl3pPr>
            <a:lvl4pPr marL="1811189" indent="0">
              <a:buNone/>
              <a:defRPr sz="2100" b="1"/>
            </a:lvl4pPr>
            <a:lvl5pPr marL="2414918" indent="0">
              <a:buNone/>
              <a:defRPr sz="2100" b="1"/>
            </a:lvl5pPr>
            <a:lvl6pPr marL="3018648" indent="0">
              <a:buNone/>
              <a:defRPr sz="2100" b="1"/>
            </a:lvl6pPr>
            <a:lvl7pPr marL="3622377" indent="0">
              <a:buNone/>
              <a:defRPr sz="2100" b="1"/>
            </a:lvl7pPr>
            <a:lvl8pPr marL="4226108" indent="0">
              <a:buNone/>
              <a:defRPr sz="2100" b="1"/>
            </a:lvl8pPr>
            <a:lvl9pPr marL="4829837" indent="0">
              <a:buNone/>
              <a:defRPr sz="21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0551" y="2175379"/>
            <a:ext cx="5306955" cy="3952203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01438" y="1535470"/>
            <a:ext cx="5309040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3729" indent="0">
              <a:buNone/>
              <a:defRPr sz="2600" b="1"/>
            </a:lvl2pPr>
            <a:lvl3pPr marL="1207460" indent="0">
              <a:buNone/>
              <a:defRPr sz="2400" b="1"/>
            </a:lvl3pPr>
            <a:lvl4pPr marL="1811189" indent="0">
              <a:buNone/>
              <a:defRPr sz="2100" b="1"/>
            </a:lvl4pPr>
            <a:lvl5pPr marL="2414918" indent="0">
              <a:buNone/>
              <a:defRPr sz="2100" b="1"/>
            </a:lvl5pPr>
            <a:lvl6pPr marL="3018648" indent="0">
              <a:buNone/>
              <a:defRPr sz="2100" b="1"/>
            </a:lvl6pPr>
            <a:lvl7pPr marL="3622377" indent="0">
              <a:buNone/>
              <a:defRPr sz="2100" b="1"/>
            </a:lvl7pPr>
            <a:lvl8pPr marL="4226108" indent="0">
              <a:buNone/>
              <a:defRPr sz="2100" b="1"/>
            </a:lvl8pPr>
            <a:lvl9pPr marL="4829837" indent="0">
              <a:buNone/>
              <a:defRPr sz="21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01438" y="2175379"/>
            <a:ext cx="5309040" cy="3952203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27.04.2026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6139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27.04.2026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7836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27.04.2026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374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0556" y="273113"/>
            <a:ext cx="3951544" cy="1162320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95977" y="273116"/>
            <a:ext cx="6714497" cy="5854469"/>
          </a:xfrm>
        </p:spPr>
        <p:txBody>
          <a:bodyPr/>
          <a:lstStyle>
            <a:lvl1pPr>
              <a:defRPr sz="4200"/>
            </a:lvl1pPr>
            <a:lvl2pPr>
              <a:defRPr sz="3700"/>
            </a:lvl2pPr>
            <a:lvl3pPr>
              <a:defRPr sz="32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0556" y="1435437"/>
            <a:ext cx="3951544" cy="4692149"/>
          </a:xfrm>
        </p:spPr>
        <p:txBody>
          <a:bodyPr/>
          <a:lstStyle>
            <a:lvl1pPr marL="0" indent="0">
              <a:buNone/>
              <a:defRPr sz="1800"/>
            </a:lvl1pPr>
            <a:lvl2pPr marL="603729" indent="0">
              <a:buNone/>
              <a:defRPr sz="1700"/>
            </a:lvl2pPr>
            <a:lvl3pPr marL="1207460" indent="0">
              <a:buNone/>
              <a:defRPr sz="1300"/>
            </a:lvl3pPr>
            <a:lvl4pPr marL="1811189" indent="0">
              <a:buNone/>
              <a:defRPr sz="1200"/>
            </a:lvl4pPr>
            <a:lvl5pPr marL="2414918" indent="0">
              <a:buNone/>
              <a:defRPr sz="1200"/>
            </a:lvl5pPr>
            <a:lvl6pPr marL="3018648" indent="0">
              <a:buNone/>
              <a:defRPr sz="1200"/>
            </a:lvl6pPr>
            <a:lvl7pPr marL="3622377" indent="0">
              <a:buNone/>
              <a:defRPr sz="1200"/>
            </a:lvl7pPr>
            <a:lvl8pPr marL="4226108" indent="0">
              <a:buNone/>
              <a:defRPr sz="1200"/>
            </a:lvl8pPr>
            <a:lvl9pPr marL="4829837" indent="0">
              <a:buNone/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27.04.2026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3203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54245" y="4801713"/>
            <a:ext cx="7206615" cy="566870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54245" y="612917"/>
            <a:ext cx="7206615" cy="4115753"/>
          </a:xfrm>
        </p:spPr>
        <p:txBody>
          <a:bodyPr/>
          <a:lstStyle>
            <a:lvl1pPr marL="0" indent="0">
              <a:buNone/>
              <a:defRPr sz="4200"/>
            </a:lvl1pPr>
            <a:lvl2pPr marL="603729" indent="0">
              <a:buNone/>
              <a:defRPr sz="3700"/>
            </a:lvl2pPr>
            <a:lvl3pPr marL="1207460" indent="0">
              <a:buNone/>
              <a:defRPr sz="3200"/>
            </a:lvl3pPr>
            <a:lvl4pPr marL="1811189" indent="0">
              <a:buNone/>
              <a:defRPr sz="2600"/>
            </a:lvl4pPr>
            <a:lvl5pPr marL="2414918" indent="0">
              <a:buNone/>
              <a:defRPr sz="2600"/>
            </a:lvl5pPr>
            <a:lvl6pPr marL="3018648" indent="0">
              <a:buNone/>
              <a:defRPr sz="2600"/>
            </a:lvl6pPr>
            <a:lvl7pPr marL="3622377" indent="0">
              <a:buNone/>
              <a:defRPr sz="2600"/>
            </a:lvl7pPr>
            <a:lvl8pPr marL="4226108" indent="0">
              <a:buNone/>
              <a:defRPr sz="2600"/>
            </a:lvl8pPr>
            <a:lvl9pPr marL="4829837" indent="0">
              <a:buNone/>
              <a:defRPr sz="26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54245" y="5368583"/>
            <a:ext cx="7206615" cy="805049"/>
          </a:xfrm>
        </p:spPr>
        <p:txBody>
          <a:bodyPr/>
          <a:lstStyle>
            <a:lvl1pPr marL="0" indent="0">
              <a:buNone/>
              <a:defRPr sz="1800"/>
            </a:lvl1pPr>
            <a:lvl2pPr marL="603729" indent="0">
              <a:buNone/>
              <a:defRPr sz="1700"/>
            </a:lvl2pPr>
            <a:lvl3pPr marL="1207460" indent="0">
              <a:buNone/>
              <a:defRPr sz="1300"/>
            </a:lvl3pPr>
            <a:lvl4pPr marL="1811189" indent="0">
              <a:buNone/>
              <a:defRPr sz="1200"/>
            </a:lvl4pPr>
            <a:lvl5pPr marL="2414918" indent="0">
              <a:buNone/>
              <a:defRPr sz="1200"/>
            </a:lvl5pPr>
            <a:lvl6pPr marL="3018648" indent="0">
              <a:buNone/>
              <a:defRPr sz="1200"/>
            </a:lvl6pPr>
            <a:lvl7pPr marL="3622377" indent="0">
              <a:buNone/>
              <a:defRPr sz="1200"/>
            </a:lvl7pPr>
            <a:lvl8pPr marL="4226108" indent="0">
              <a:buNone/>
              <a:defRPr sz="1200"/>
            </a:lvl8pPr>
            <a:lvl9pPr marL="4829837" indent="0">
              <a:buNone/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27.04.2026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0621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0551" y="274702"/>
            <a:ext cx="10809923" cy="1143265"/>
          </a:xfrm>
          <a:prstGeom prst="rect">
            <a:avLst/>
          </a:prstGeom>
        </p:spPr>
        <p:txBody>
          <a:bodyPr vert="horz" lIns="120747" tIns="60373" rIns="120747" bIns="60373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0551" y="1600573"/>
            <a:ext cx="10809923" cy="4527011"/>
          </a:xfrm>
          <a:prstGeom prst="rect">
            <a:avLst/>
          </a:prstGeom>
        </p:spPr>
        <p:txBody>
          <a:bodyPr vert="horz" lIns="120747" tIns="60373" rIns="120747" bIns="60373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0551" y="6357824"/>
            <a:ext cx="2802573" cy="365210"/>
          </a:xfrm>
          <a:prstGeom prst="rect">
            <a:avLst/>
          </a:prstGeom>
        </p:spPr>
        <p:txBody>
          <a:bodyPr vert="horz" lIns="120747" tIns="60373" rIns="120747" bIns="60373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95654-D518-47B8-8E26-BBB49DC1D216}" type="datetimeFigureOut">
              <a:rPr lang="pl-PL" smtClean="0"/>
              <a:t>27.04.2026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03767" y="6357824"/>
            <a:ext cx="3803491" cy="365210"/>
          </a:xfrm>
          <a:prstGeom prst="rect">
            <a:avLst/>
          </a:prstGeom>
        </p:spPr>
        <p:txBody>
          <a:bodyPr vert="horz" lIns="120747" tIns="60373" rIns="120747" bIns="60373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07901" y="6357824"/>
            <a:ext cx="2802573" cy="365210"/>
          </a:xfrm>
          <a:prstGeom prst="rect">
            <a:avLst/>
          </a:prstGeom>
        </p:spPr>
        <p:txBody>
          <a:bodyPr vert="horz" lIns="120747" tIns="60373" rIns="120747" bIns="60373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743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  <p:sldLayoutId id="2147483674" r:id="rId14"/>
    <p:sldLayoutId id="2147483676" r:id="rId15"/>
    <p:sldLayoutId id="2147483677" r:id="rId16"/>
    <p:sldLayoutId id="2147483678" r:id="rId17"/>
    <p:sldLayoutId id="2147483680" r:id="rId18"/>
    <p:sldLayoutId id="2147483681" r:id="rId19"/>
    <p:sldLayoutId id="2147483683" r:id="rId20"/>
    <p:sldLayoutId id="2147483684" r:id="rId21"/>
    <p:sldLayoutId id="2147483686" r:id="rId22"/>
    <p:sldLayoutId id="2147483687" r:id="rId23"/>
    <p:sldLayoutId id="2147483689" r:id="rId24"/>
    <p:sldLayoutId id="2147483690" r:id="rId25"/>
    <p:sldLayoutId id="2147483691" r:id="rId26"/>
    <p:sldLayoutId id="2147483692" r:id="rId27"/>
    <p:sldLayoutId id="2147483693" r:id="rId28"/>
    <p:sldLayoutId id="2147483694" r:id="rId29"/>
    <p:sldLayoutId id="2147483696" r:id="rId30"/>
    <p:sldLayoutId id="2147483697" r:id="rId31"/>
    <p:sldLayoutId id="2147483698" r:id="rId32"/>
  </p:sldLayoutIdLst>
  <p:txStyles>
    <p:titleStyle>
      <a:lvl1pPr algn="ctr" defTabSz="1207460" rtl="0" eaLnBrk="1" latinLnBrk="0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2797" indent="-452797" algn="l" defTabSz="1207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1060" indent="-377331" algn="l" defTabSz="12074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09324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13053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16784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20513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24242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27972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31702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3729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7460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11189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14918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8648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22377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26108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29837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6" Type="http://schemas.openxmlformats.org/officeDocument/2006/relationships/hyperlink" Target="bdl.lasy.gov.pl" TargetMode="External"/><Relationship Id="rId5" Type="http://schemas.openxmlformats.org/officeDocument/2006/relationships/hyperlink" Target="https://www.gov.pl/web/nadlesnictwo-katowice/plan-urzadzenia-lasu" TargetMode="Externa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adlesnictwoKatowiceLasyPanstwowe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777933" y="3155426"/>
            <a:ext cx="290464" cy="6524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40" dirty="0"/>
              <a:t>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3A86A76-6B60-CBCE-F0BD-4122A71C20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28966" y="403057"/>
            <a:ext cx="3406521" cy="1010209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147E6C45-05CD-9F1B-9EC5-B595A875BA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8" r="8718"/>
          <a:stretch/>
        </p:blipFill>
        <p:spPr>
          <a:xfrm>
            <a:off x="26074" y="0"/>
            <a:ext cx="4193752" cy="6772589"/>
          </a:xfrm>
          <a:prstGeom prst="rect">
            <a:avLst/>
          </a:prstGeom>
        </p:spPr>
      </p:pic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CCB24AB6-8078-2EDA-92C1-CC520AF3A604}"/>
              </a:ext>
            </a:extLst>
          </p:cNvPr>
          <p:cNvSpPr/>
          <p:nvPr/>
        </p:nvSpPr>
        <p:spPr>
          <a:xfrm>
            <a:off x="327607" y="403057"/>
            <a:ext cx="4193752" cy="6053130"/>
          </a:xfrm>
          <a:prstGeom prst="roundRect">
            <a:avLst>
              <a:gd name="adj" fmla="val 3230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DAC72615-0A6F-92FE-3201-2FA47BF53CB8}"/>
              </a:ext>
            </a:extLst>
          </p:cNvPr>
          <p:cNvCxnSpPr>
            <a:cxnSpLocks/>
          </p:cNvCxnSpPr>
          <p:nvPr/>
        </p:nvCxnSpPr>
        <p:spPr>
          <a:xfrm>
            <a:off x="4924994" y="3997307"/>
            <a:ext cx="6620986" cy="0"/>
          </a:xfrm>
          <a:prstGeom prst="line">
            <a:avLst/>
          </a:prstGeom>
          <a:ln w="22225">
            <a:solidFill>
              <a:srgbClr val="CDB35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A4699A6-D03D-3B52-E9C7-B29BBF5F6AB9}"/>
              </a:ext>
            </a:extLst>
          </p:cNvPr>
          <p:cNvSpPr txBox="1"/>
          <p:nvPr/>
        </p:nvSpPr>
        <p:spPr>
          <a:xfrm>
            <a:off x="699691" y="686814"/>
            <a:ext cx="2184500" cy="2425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57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576" dirty="0">
              <a:solidFill>
                <a:schemeClr val="bg1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694E58E-F463-6E77-B5F5-F5F2BE5544A5}"/>
              </a:ext>
            </a:extLst>
          </p:cNvPr>
          <p:cNvSpPr txBox="1"/>
          <p:nvPr/>
        </p:nvSpPr>
        <p:spPr>
          <a:xfrm>
            <a:off x="4965071" y="1990984"/>
            <a:ext cx="6620986" cy="1882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3753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Nadleśnictwo Katowice</a:t>
            </a:r>
          </a:p>
          <a:p>
            <a:br>
              <a:rPr lang="pl-PL" sz="3753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364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Informacja o działalności w roku 2025</a:t>
            </a:r>
            <a:br>
              <a:rPr lang="pl-PL" sz="2364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364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Plany na rok 2026</a:t>
            </a:r>
            <a:endParaRPr lang="pl-PL" sz="236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361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92459" y="837506"/>
            <a:ext cx="9581606" cy="819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Plan Urządzenia Lasu</a:t>
            </a:r>
            <a:b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dostępny dla każdego</a:t>
            </a:r>
            <a:endParaRPr lang="pl-PL" sz="2364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349516B-E20C-406B-A622-5FA79F3A34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50" t="12201" r="21651" b="8000"/>
          <a:stretch/>
        </p:blipFill>
        <p:spPr>
          <a:xfrm>
            <a:off x="7470920" y="970571"/>
            <a:ext cx="4540104" cy="5391374"/>
          </a:xfrm>
          <a:prstGeom prst="rect">
            <a:avLst/>
          </a:prstGeom>
        </p:spPr>
      </p:pic>
      <p:pic>
        <p:nvPicPr>
          <p:cNvPr id="3074" name="Picture 2" descr="Bank Danych o Lasach">
            <a:extLst>
              <a:ext uri="{FF2B5EF4-FFF2-40B4-BE49-F238E27FC236}">
                <a16:creationId xmlns:a16="http://schemas.microsoft.com/office/drawing/2014/main" id="{C2014850-7EEB-4E9E-968E-07D925FD4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858" y="5143426"/>
            <a:ext cx="2786930" cy="111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B9822D4-EF7A-8AF8-AA65-DABFC6AE63A5}"/>
              </a:ext>
            </a:extLst>
          </p:cNvPr>
          <p:cNvSpPr txBox="1"/>
          <p:nvPr/>
        </p:nvSpPr>
        <p:spPr>
          <a:xfrm>
            <a:off x="1036960" y="1587908"/>
            <a:ext cx="6336704" cy="3396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1" dirty="0"/>
              <a:t>Działamy transparentnie</a:t>
            </a:r>
            <a:r>
              <a:rPr lang="pl-PL" sz="1600" dirty="0"/>
              <a:t>. Dlatego przy tworzeniu planu odbywają się konsultacje społeczne. Gotowy plan podlega strategicznej ocenie oddziaływania na środowisku i jest opiniowany przez RDOŚ, IOŚ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1" dirty="0"/>
              <a:t>Każdy ma wgląd do planu</a:t>
            </a:r>
            <a:r>
              <a:rPr lang="pl-PL" sz="1600" dirty="0"/>
              <a:t>. Plan urządzenia lasu umieszczamy w internetowym BIP. Do pobrania udostępniamy opis nadleśnictwa (elaborat) i program ochrony przyrody </a:t>
            </a:r>
            <a:r>
              <a:rPr lang="pl-PL" sz="1600" dirty="0">
                <a:hlinkClick r:id="rId5"/>
              </a:rPr>
              <a:t>https://www.gov.pl/web/nadlesnictwo-katowice/plan-urzadzenia-lasu</a:t>
            </a:r>
            <a:endParaRPr lang="pl-PL" sz="1600" dirty="0"/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1" dirty="0">
                <a:cs typeface="Times New Roman" panose="02020603050405020304" pitchFamily="18" charset="0"/>
              </a:rPr>
              <a:t>Sprawdź, co zaplanowaliśmy w znanym Ci fragmencie lasu</a:t>
            </a:r>
            <a:r>
              <a:rPr lang="pl-PL" sz="1600" dirty="0">
                <a:cs typeface="Times New Roman" panose="02020603050405020304" pitchFamily="18" charset="0"/>
              </a:rPr>
              <a:t>.</a:t>
            </a:r>
            <a:br>
              <a:rPr lang="pl-PL" sz="1600" dirty="0">
                <a:cs typeface="Times New Roman" panose="02020603050405020304" pitchFamily="18" charset="0"/>
              </a:rPr>
            </a:br>
            <a:r>
              <a:rPr lang="pl-PL" sz="1600" dirty="0">
                <a:cs typeface="Times New Roman" panose="02020603050405020304" pitchFamily="18" charset="0"/>
              </a:rPr>
              <a:t>Treść planu trafia także do Banku Danych o Lasach (</a:t>
            </a:r>
            <a:r>
              <a:rPr lang="pl-PL" sz="1600" dirty="0">
                <a:cs typeface="Times New Roman" panose="02020603050405020304" pitchFamily="18" charset="0"/>
                <a:hlinkClick r:id="rId6" action="ppaction://hlinkfile"/>
              </a:rPr>
              <a:t>bdl.lasy.gov.pl</a:t>
            </a:r>
            <a:r>
              <a:rPr lang="pl-PL" sz="1600" dirty="0">
                <a:cs typeface="Times New Roman" panose="02020603050405020304" pitchFamily="18" charset="0"/>
              </a:rPr>
              <a:t>). Tutaj każdy może zapoznać się z charakterystyką wybranego wydzielenia leśnego i sprawdzić, jakie prace będziemy prowadzić w tym fragmencie lasu</a:t>
            </a:r>
          </a:p>
        </p:txBody>
      </p:sp>
    </p:spTree>
    <p:extLst>
      <p:ext uri="{BB962C8B-B14F-4D97-AF65-F5344CB8AC3E}">
        <p14:creationId xmlns:p14="http://schemas.microsoft.com/office/powerpoint/2010/main" val="981793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78108" y="1159742"/>
            <a:ext cx="9581606" cy="819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Rozmiar zadań zapisanych w planie urządzenia lasu (rozmiar 10 letni)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69BA229-C8C2-4CC3-A8CF-1DD181C0F0C1}"/>
              </a:ext>
            </a:extLst>
          </p:cNvPr>
          <p:cNvSpPr txBox="1"/>
          <p:nvPr/>
        </p:nvSpPr>
        <p:spPr>
          <a:xfrm>
            <a:off x="1613024" y="2637706"/>
            <a:ext cx="9796688" cy="3200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etat </a:t>
            </a:r>
            <a:r>
              <a:rPr lang="pl-PL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powierzchniowy</a:t>
            </a: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oraz </a:t>
            </a:r>
            <a:r>
              <a:rPr lang="pl-PL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miąższościowy</a:t>
            </a: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użytków rębnych (wymiana pokoleniowa) – </a:t>
            </a:r>
            <a:r>
              <a:rPr lang="pl-PL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3335,61 ha</a:t>
            </a: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505379 m3 ha (średnio 151 m3 / 1ha);</a:t>
            </a:r>
          </a:p>
          <a:p>
            <a:pPr marL="342900" indent="-342900">
              <a:lnSpc>
                <a:spcPct val="115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etat  powierzchniowy cięć w użytkowaniu </a:t>
            </a:r>
            <a:r>
              <a:rPr lang="pl-PL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przedrębnym</a:t>
            </a: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(poprawa warunków wzrostu drzew gatunków docelowych)  - </a:t>
            </a:r>
            <a:r>
              <a:rPr lang="pl-PL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7874,09 ha </a:t>
            </a: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wraz z szacunkowym pozyskaniem 238080 m3 (średnio 30m3 / 1ha);</a:t>
            </a:r>
          </a:p>
          <a:p>
            <a:pPr marL="342900" indent="-342900">
              <a:lnSpc>
                <a:spcPct val="115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projektowana powierzchnia zalesień i odnowień/ilość sadzonek –</a:t>
            </a:r>
            <a:b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1838,67 ha / 14,5 mln.</a:t>
            </a:r>
            <a:endParaRPr lang="pl-PL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2364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2102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394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25A307-ECE6-9F2F-C094-3884CE552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109" y="981522"/>
            <a:ext cx="9581607" cy="914689"/>
          </a:xfrm>
        </p:spPr>
        <p:txBody>
          <a:bodyPr>
            <a:normAutofit/>
          </a:bodyPr>
          <a:lstStyle/>
          <a:p>
            <a:r>
              <a:rPr lang="pl-PL" sz="2360" b="1" dirty="0"/>
              <a:t>Zrównoważone zarządzanie lasami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092B26E-8E2D-01EA-98AF-E62E76E9F6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8108" y="1892585"/>
            <a:ext cx="9581607" cy="4248472"/>
          </a:xfrm>
        </p:spPr>
        <p:txBody>
          <a:bodyPr>
            <a:noAutofit/>
          </a:bodyPr>
          <a:lstStyle/>
          <a:p>
            <a:pPr algn="just"/>
            <a:r>
              <a:rPr lang="pl-PL" sz="2000" dirty="0"/>
              <a:t>gospodarka leśna – działalność leśną w zakresie urządzania, ochrony</a:t>
            </a:r>
            <a:br>
              <a:rPr lang="pl-PL" sz="2000" dirty="0"/>
            </a:br>
            <a:r>
              <a:rPr lang="pl-PL" sz="2000" dirty="0"/>
              <a:t>i zagospodarowania lasu, utrzymania i powiększania zasobów i upraw leśnych, gospodarowania zwierzyną, pozyskiwania – z wyjątkiem skupu – drewna, żywicy, choinek, karpiny, kory, igliwia, zwierzyny oraz płodów runa leśnego,</a:t>
            </a:r>
            <a:br>
              <a:rPr lang="pl-PL" sz="2000" dirty="0"/>
            </a:br>
            <a:r>
              <a:rPr lang="pl-PL" sz="2000" dirty="0"/>
              <a:t>a także sprzedaż tych produktów oraz realizację pozaprodukcyjnych funkcji lasu;</a:t>
            </a:r>
          </a:p>
          <a:p>
            <a:pPr algn="just"/>
            <a:r>
              <a:rPr lang="pl-PL" sz="2000" b="1" u="sng" dirty="0"/>
              <a:t>trwale zrównoważona gospodarka leśna – działalność zmierzającą</a:t>
            </a:r>
            <a:br>
              <a:rPr lang="pl-PL" sz="2000" b="1" u="sng" dirty="0"/>
            </a:br>
            <a:r>
              <a:rPr lang="pl-PL" sz="2000" b="1" u="sng" dirty="0"/>
              <a:t>do ukształtowania struktury lasów i ich wykorzystania w sposób i tempie zapewniającym trwałe zachowanie ich bogactwa biologicznego, wysokiej produkcyjności oraz potencjału regeneracyjnego, żywotności i zdolności</a:t>
            </a:r>
            <a:br>
              <a:rPr lang="pl-PL" sz="2000" b="1" u="sng" dirty="0"/>
            </a:br>
            <a:r>
              <a:rPr lang="pl-PL" sz="2000" b="1" u="sng" dirty="0"/>
              <a:t>do wypełniania, teraz i w przyszłości, wszystkich ważnych ochronnych, gospodarczych i socjalnych funkcji na poziomie lokalnym, narodowym</a:t>
            </a:r>
            <a:br>
              <a:rPr lang="pl-PL" sz="2000" b="1" u="sng" dirty="0"/>
            </a:br>
            <a:r>
              <a:rPr lang="pl-PL" sz="2000" b="1" u="sng" dirty="0"/>
              <a:t>i globalnym, bez szkody dla innych ekosystemów;</a:t>
            </a:r>
          </a:p>
        </p:txBody>
      </p:sp>
    </p:spTree>
    <p:extLst>
      <p:ext uri="{BB962C8B-B14F-4D97-AF65-F5344CB8AC3E}">
        <p14:creationId xmlns:p14="http://schemas.microsoft.com/office/powerpoint/2010/main" val="3974320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BDD9AB-D39C-FF36-9419-DEC2090E3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110" y="981522"/>
            <a:ext cx="9581607" cy="914689"/>
          </a:xfrm>
        </p:spPr>
        <p:txBody>
          <a:bodyPr>
            <a:normAutofit/>
          </a:bodyPr>
          <a:lstStyle/>
          <a:p>
            <a:r>
              <a:rPr lang="pl-PL" sz="2360" b="1" dirty="0"/>
              <a:t>Cele prowadzenia gospodarki leśnej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2A72417-D1E6-72E2-F484-BFF229AC6F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8110" y="1886308"/>
            <a:ext cx="9667962" cy="3960440"/>
          </a:xfrm>
        </p:spPr>
        <p:txBody>
          <a:bodyPr>
            <a:noAutofit/>
          </a:bodyPr>
          <a:lstStyle/>
          <a:p>
            <a:pPr algn="just"/>
            <a:r>
              <a:rPr lang="pl-PL" sz="1600" dirty="0"/>
              <a:t>zachowanie lasów i korzystnego ich wpływu na klimat, powietrze, wodę, glebę, warunki życia</a:t>
            </a:r>
            <a:br>
              <a:rPr lang="pl-PL" sz="1600" dirty="0"/>
            </a:br>
            <a:r>
              <a:rPr lang="pl-PL" sz="1600" dirty="0"/>
              <a:t>i zdrowia człowieka oraz na równowagę przyrodniczą;</a:t>
            </a:r>
          </a:p>
          <a:p>
            <a:pPr algn="just"/>
            <a:r>
              <a:rPr lang="pl-PL" sz="1600" dirty="0"/>
              <a:t>ochrony lasów, zwłaszcza lasów i ekosystemów leśnych stanowiących naturalne fragmenty rodzimej przyrody lub lasów szczególnie cennych ze względu na:</a:t>
            </a:r>
          </a:p>
          <a:p>
            <a:pPr marL="0" indent="0" algn="just">
              <a:buNone/>
            </a:pPr>
            <a:r>
              <a:rPr lang="pl-PL" sz="1600" dirty="0"/>
              <a:t>	a) zachowanie różnorodności przyrodniczej,</a:t>
            </a:r>
          </a:p>
          <a:p>
            <a:pPr marL="0" indent="0" algn="just">
              <a:buNone/>
            </a:pPr>
            <a:r>
              <a:rPr lang="pl-PL" sz="1600" dirty="0"/>
              <a:t>	b) zachowanie leśnych zasobów genetycznych,</a:t>
            </a:r>
          </a:p>
          <a:p>
            <a:pPr marL="0" indent="0" algn="just">
              <a:buNone/>
            </a:pPr>
            <a:r>
              <a:rPr lang="pl-PL" sz="1600" dirty="0"/>
              <a:t>	c) walory krajobrazowe,</a:t>
            </a:r>
          </a:p>
          <a:p>
            <a:pPr marL="0" indent="0" algn="just">
              <a:buNone/>
            </a:pPr>
            <a:r>
              <a:rPr lang="pl-PL" sz="1600" dirty="0"/>
              <a:t>	d) potrzeby nauki;</a:t>
            </a:r>
          </a:p>
          <a:p>
            <a:pPr algn="just"/>
            <a:r>
              <a:rPr lang="pl-PL" sz="1600" dirty="0"/>
              <a:t>ochrony gleb i terenów szczególnie narażonych na zanieczyszczenie lub uszkodzenie oraz</a:t>
            </a:r>
            <a:br>
              <a:rPr lang="pl-PL" sz="1600" dirty="0"/>
            </a:br>
            <a:r>
              <a:rPr lang="pl-PL" sz="1600" dirty="0"/>
              <a:t>o specjalnym znaczeniu społecznym;</a:t>
            </a:r>
          </a:p>
          <a:p>
            <a:pPr algn="just"/>
            <a:r>
              <a:rPr lang="pl-PL" sz="1600" dirty="0"/>
              <a:t>ochrony wód powierzchniowych i głębinowych, retencji zlewni, w szczególności na obszarach wododziałów i na obszarach zasilania zbiorników wód podziemnych;</a:t>
            </a:r>
          </a:p>
          <a:p>
            <a:pPr algn="just"/>
            <a:r>
              <a:rPr lang="pl-PL" sz="1600" dirty="0"/>
              <a:t>produkcji, na zasadzie racjonalnej gospodarki, drewna oraz surowców i produktów ubocznego użytkowania lasu.</a:t>
            </a:r>
          </a:p>
        </p:txBody>
      </p:sp>
    </p:spTree>
    <p:extLst>
      <p:ext uri="{BB962C8B-B14F-4D97-AF65-F5344CB8AC3E}">
        <p14:creationId xmlns:p14="http://schemas.microsoft.com/office/powerpoint/2010/main" val="215548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4EDD9-26C1-5820-3A9C-0ED8D933F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6EC1F42-33D2-0C33-57E3-5687E18D4D2C}"/>
              </a:ext>
            </a:extLst>
          </p:cNvPr>
          <p:cNvSpPr txBox="1"/>
          <p:nvPr/>
        </p:nvSpPr>
        <p:spPr>
          <a:xfrm>
            <a:off x="1378108" y="1159742"/>
            <a:ext cx="9581606" cy="900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525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Część II</a:t>
            </a:r>
            <a:endParaRPr lang="pl-PL" sz="5254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78108" y="4345518"/>
            <a:ext cx="9581606" cy="819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Realizacja wybranych zadań z zakresu gospodarki leśnej</a:t>
            </a:r>
            <a:b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</a:br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w nadleśnictwie - podsumowanie roku 2025</a:t>
            </a:r>
            <a:endParaRPr lang="pl-PL" sz="3152" dirty="0"/>
          </a:p>
        </p:txBody>
      </p:sp>
    </p:spTree>
    <p:extLst>
      <p:ext uri="{BB962C8B-B14F-4D97-AF65-F5344CB8AC3E}">
        <p14:creationId xmlns:p14="http://schemas.microsoft.com/office/powerpoint/2010/main" val="601271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24992" y="981522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Pozyskanie drewna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69BA229-C8C2-4CC3-A8CF-1DD181C0F0C1}"/>
              </a:ext>
            </a:extLst>
          </p:cNvPr>
          <p:cNvSpPr txBox="1"/>
          <p:nvPr/>
        </p:nvSpPr>
        <p:spPr>
          <a:xfrm>
            <a:off x="1465408" y="1543348"/>
            <a:ext cx="10228736" cy="3772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Użytkowanie rębne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(wymiana pokoleniowa)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nadleśnictwo (m3/ha) - 22954/</a:t>
            </a:r>
            <a:r>
              <a:rPr lang="pl-PL" sz="16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88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 zasięgu miasta Katowice (m3/ha) – 10013/</a:t>
            </a:r>
            <a:r>
              <a:rPr lang="pl-PL" sz="16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39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lnSpc>
                <a:spcPct val="107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Użytkowanie </a:t>
            </a:r>
            <a:r>
              <a:rPr lang="pl-PL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przedrębne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(poprawa warunków wzrostu drzew gatunków docelowych w ramach realizacji trzebieży wczesnych oraz trzebieży późnych) nadleśnictwo (m3/ha) - 30479/</a:t>
            </a:r>
            <a:r>
              <a:rPr lang="pl-PL" sz="16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900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 zasięgu miasta Katowice (m3/ha) – 14122/</a:t>
            </a:r>
            <a:r>
              <a:rPr lang="pl-PL" sz="16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447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lnSpc>
                <a:spcPct val="107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Użytki przygodne nadleśnictwo / w zasięgu miasta Katowice (m3) – 2225/801.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Użytkowanie przygodne realizowano prowadząc cięcia sanitarne oraz usuwając drzewa mogące stanowić potencjalne zagrożenie dla osób i mienia. Koszt usuwania potencjalnych zagrożeń m.in. wzdłuż dróg publicznych, prywatnych posesji oraz innej infrastruktury to około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371300 zł. Prace obejmowały wycięcie blisko 950 drzew, z których około 300 usunięto we współpracy ze KM PSP w Katowicach, Rudzie Śląskiej, Mysłowicach, Tychach, Chorzowie oraz Zabrzu w ramach zorganizowanych ćwiczeń. 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endParaRPr lang="pl-PL" sz="2364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81E242A-8116-4D84-B9A0-37AE955DB625}"/>
              </a:ext>
            </a:extLst>
          </p:cNvPr>
          <p:cNvSpPr txBox="1"/>
          <p:nvPr/>
        </p:nvSpPr>
        <p:spPr>
          <a:xfrm>
            <a:off x="1465408" y="4839351"/>
            <a:ext cx="6162945" cy="1165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Drewno opałowe dostarczone na rynek lokalny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S4 (wałki opałowe) – 10944 m3, ceny 90 – 160 zł;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M2 (</a:t>
            </a:r>
            <a:r>
              <a:rPr lang="pl-PL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gałęziówka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) – 3314 m3, cena 55 – 65 zł.</a:t>
            </a:r>
          </a:p>
        </p:txBody>
      </p:sp>
    </p:spTree>
    <p:extLst>
      <p:ext uri="{BB962C8B-B14F-4D97-AF65-F5344CB8AC3E}">
        <p14:creationId xmlns:p14="http://schemas.microsoft.com/office/powerpoint/2010/main" val="2024784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97000" y="1182691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	Realizacja wybranych zadań z zakresu gospodarki leśnej</a:t>
            </a:r>
            <a:endParaRPr lang="pl-PL" sz="3152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95518FE9-8F60-91C9-57B9-2C0BD4BAB5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8361183"/>
              </p:ext>
            </p:extLst>
          </p:nvPr>
        </p:nvGraphicFramePr>
        <p:xfrm>
          <a:off x="2549128" y="1672169"/>
          <a:ext cx="7532067" cy="4438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78380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78108" y="1159742"/>
            <a:ext cx="9581606" cy="415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102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Zadania z zakresu ochrony przyrody realizowane w 2025 roku</a:t>
            </a:r>
            <a:endParaRPr lang="pl-PL" sz="3152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39547FEB-BC87-B8B6-1348-78529AAAB654}"/>
              </a:ext>
            </a:extLst>
          </p:cNvPr>
          <p:cNvSpPr/>
          <p:nvPr/>
        </p:nvSpPr>
        <p:spPr>
          <a:xfrm>
            <a:off x="1380916" y="1701602"/>
            <a:ext cx="8424936" cy="3466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914400" fontAlgn="base">
              <a:lnSpc>
                <a:spcPct val="11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latin typeface="Arial" panose="020B0604020202020204" pitchFamily="34" charset="0"/>
              </a:rPr>
              <a:t>Wzmacnianie bioróżnorodności poprzez pozostawianie w ramach prowadzonych cięć odnowieniowych min. 5 % powierzchni lasu bez ingerencji, do naturalnego rozpadu;</a:t>
            </a:r>
          </a:p>
          <a:p>
            <a:pPr marL="285750" indent="-285750" algn="just" defTabSz="914400" fontAlgn="base">
              <a:lnSpc>
                <a:spcPct val="11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latin typeface="Arial" panose="020B0604020202020204" pitchFamily="34" charset="0"/>
              </a:rPr>
              <a:t>Pozostawianie drewna martwego celem poprawy warunków siedliskowych dla organizmów je zasiedlających; </a:t>
            </a:r>
            <a:endParaRPr lang="pl-PL" sz="1600" dirty="0">
              <a:solidFill>
                <a:srgbClr val="000000"/>
              </a:solidFill>
              <a:latin typeface="Arial" charset="0"/>
            </a:endParaRPr>
          </a:p>
          <a:p>
            <a:pPr marL="285750" indent="-285750" algn="just" defTabSz="914400" fontAlgn="base">
              <a:lnSpc>
                <a:spcPct val="11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latin typeface="Arial" charset="0"/>
              </a:rPr>
              <a:t>Kształtowania stref ekotonowych wzdłuż użytków rolnych, wód, dróg publicznych;</a:t>
            </a:r>
          </a:p>
          <a:p>
            <a:pPr marL="285750" indent="-285750" algn="just" defTabSz="914400" fontAlgn="base">
              <a:lnSpc>
                <a:spcPct val="11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latin typeface="Arial" charset="0"/>
              </a:rPr>
              <a:t>Monitorowanie chronionych gatunków roślin i zwierząt na terenie nadleśnictwa;</a:t>
            </a:r>
          </a:p>
          <a:p>
            <a:pPr marL="285750" indent="-285750" algn="just" defTabSz="914400" fontAlgn="base">
              <a:lnSpc>
                <a:spcPct val="11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latin typeface="Arial" charset="0"/>
              </a:rPr>
              <a:t>Monitorowanie prawnych form ochrony przyrody występujących na terenie nadleśnictwa;</a:t>
            </a:r>
          </a:p>
          <a:p>
            <a:pPr marL="285750" indent="-285750" algn="just" defTabSz="914400" fontAlgn="base">
              <a:lnSpc>
                <a:spcPct val="11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latin typeface="Arial" charset="0"/>
              </a:rPr>
              <a:t>Wprowadzanie w ramach odnowienia lasu gatunków biocenotycznych;</a:t>
            </a:r>
          </a:p>
          <a:p>
            <a:pPr marL="285750" indent="-285750" algn="just" defTabSz="914400" fontAlgn="base">
              <a:lnSpc>
                <a:spcPct val="11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latin typeface="Arial" charset="0"/>
              </a:rPr>
              <a:t>Przywracanie do środowiska zwierząt pensjonariuszy Leśnego Pogotowia </a:t>
            </a:r>
            <a:endParaRPr lang="pl-PL" sz="1600" b="1" dirty="0">
              <a:solidFill>
                <a:srgbClr val="000000"/>
              </a:solidFill>
              <a:latin typeface="Arial" charset="0"/>
            </a:endParaRPr>
          </a:p>
          <a:p>
            <a:pPr marL="285750" indent="-285750" algn="just" defTabSz="914400" fontAlgn="base">
              <a:lnSpc>
                <a:spcPct val="115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Merytoryczną współpracę z Regionalną Dyrekcją Ochrony Środowiska oraz pozarządowymi organizacjami ekologicznymi w tym realizację decyzji w zakresie zadań ochronnych na terenie rezerwatów Las Murckowski i Ochojec.</a:t>
            </a:r>
            <a:endParaRPr lang="pl-PL" sz="16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63D3EE6-9297-3BAC-D4F5-B511DBDD1F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169" y="1159742"/>
            <a:ext cx="7376193" cy="488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23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79705" y="1159742"/>
            <a:ext cx="10206352" cy="941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Pozostałe działania realizowane na terenie nadleśnictwa</a:t>
            </a:r>
            <a:endParaRPr lang="pl-PL" sz="3152" dirty="0"/>
          </a:p>
          <a:p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69BA229-C8C2-4CC3-A8CF-1DD181C0F0C1}"/>
              </a:ext>
            </a:extLst>
          </p:cNvPr>
          <p:cNvSpPr txBox="1"/>
          <p:nvPr/>
        </p:nvSpPr>
        <p:spPr>
          <a:xfrm>
            <a:off x="1324992" y="1773610"/>
            <a:ext cx="983689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ramach realizacji zadań z zakresu naprawy dróg leśnych Nadleśnictwo Katowice na odcinku około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11000 m,</a:t>
            </a:r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poprawiając bezpieczeństwo przeciwpożarowe lasów, dostosowało ich nawierzchnię do potrzeb uprawiania turystyki pieszej oraz rowerowej. Ogólny koszt rewitalizacji nawierzchni to w przybliżeniu kwota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1,3 mln</a:t>
            </a:r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zł;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miejscach, o dużym natężeniu ruchu turystycznego ustawiono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33</a:t>
            </a:r>
            <a:r>
              <a:rPr lang="pl-PL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ławo-stoły umożliwiające odpoczynek. </a:t>
            </a:r>
          </a:p>
          <a:p>
            <a:pPr algn="just" eaLnBrk="1" hangingPunct="1">
              <a:defRPr/>
            </a:pPr>
            <a:endParaRPr lang="pl-PL" alt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EAFE540-869B-D530-67DD-92A27AA09E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479" y="0"/>
            <a:ext cx="6117545" cy="458815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EEDDD4B-75CB-6C51-E74C-0F94321C32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149" y="1773610"/>
            <a:ext cx="9960726" cy="458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BE6A6-7B49-27CF-D2BC-BFB0687B5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AEA01130-8FA7-86D7-BFA6-46E28A3E2821}"/>
              </a:ext>
            </a:extLst>
          </p:cNvPr>
          <p:cNvSpPr txBox="1"/>
          <p:nvPr/>
        </p:nvSpPr>
        <p:spPr>
          <a:xfrm>
            <a:off x="1379705" y="1159742"/>
            <a:ext cx="10206352" cy="941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Pozostałe działania realizowane na terenie nadleśnictwa</a:t>
            </a:r>
            <a:endParaRPr lang="pl-PL" sz="3152" dirty="0"/>
          </a:p>
          <a:p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7083C611-9690-9EE3-A5EA-93AF080F46DA}"/>
              </a:ext>
            </a:extLst>
          </p:cNvPr>
          <p:cNvSpPr txBox="1"/>
          <p:nvPr/>
        </p:nvSpPr>
        <p:spPr>
          <a:xfrm>
            <a:off x="1324992" y="1773610"/>
            <a:ext cx="983689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Porządkowanie terenów wzdłuż dróg publicznych, usuwanie drzew niebezpiecznych, poprawa bezpieczeństwa pożarowego lasów, osób oraz mienia;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Porozumienie w zakresie przeprowadzenia rekultywacji szkód górniczych</a:t>
            </a:r>
            <a:b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terenie Katowickiego Parku Leśnego;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Zainicjowanie we współpracy z Zakładem Zieleni Miejskiej prac przywracania bezpieczeństwa i porządku terenów leśnych pomiędzy ul. Wojciecha, Górniczego Stanu;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Uzgodnienie rekultywacji szkody górniczej przy ul. Beskidzkiej; 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Uzgodnienie przebiegu linii tramwajowej wraz z rozbudową układu drogowego</a:t>
            </a:r>
            <a:b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 pętli Brynów do planowanej pętli </a:t>
            </a:r>
            <a:r>
              <a:rPr lang="pl-PL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Kostuchna</a:t>
            </a: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pl-P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Uzgodnienie i podpisanie listu intencyjnego z UM Katowice dotyczącego zagospodarowania terenów wokół stawów Barbara oraz Janina.</a:t>
            </a:r>
          </a:p>
          <a:p>
            <a:pPr algn="just" eaLnBrk="1" hangingPunct="1">
              <a:defRPr/>
            </a:pPr>
            <a:endParaRPr lang="pl-PL" alt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587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FEA84-CCC0-DCE8-B88E-30C1DA470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4CBEF7C4-D8C1-6E70-332F-1E50BFCA2AAF}"/>
              </a:ext>
            </a:extLst>
          </p:cNvPr>
          <p:cNvSpPr txBox="1"/>
          <p:nvPr/>
        </p:nvSpPr>
        <p:spPr>
          <a:xfrm>
            <a:off x="1378108" y="1159742"/>
            <a:ext cx="9581606" cy="900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525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Część I</a:t>
            </a:r>
            <a:endParaRPr lang="pl-PL" sz="5254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7192761-5C25-6B8C-F852-72BDB69E1321}"/>
              </a:ext>
            </a:extLst>
          </p:cNvPr>
          <p:cNvSpPr txBox="1"/>
          <p:nvPr/>
        </p:nvSpPr>
        <p:spPr>
          <a:xfrm>
            <a:off x="1378108" y="4442030"/>
            <a:ext cx="9581606" cy="1305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O nadleśnictwie</a:t>
            </a:r>
          </a:p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pl-PL" sz="3152" dirty="0"/>
          </a:p>
        </p:txBody>
      </p:sp>
    </p:spTree>
    <p:extLst>
      <p:ext uri="{BB962C8B-B14F-4D97-AF65-F5344CB8AC3E}">
        <p14:creationId xmlns:p14="http://schemas.microsoft.com/office/powerpoint/2010/main" val="4131181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B3579-F54D-CF31-8C1B-9B5CD4070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F7F62F34-4E22-F520-FCFF-92DBA8AA4F36}"/>
              </a:ext>
            </a:extLst>
          </p:cNvPr>
          <p:cNvSpPr txBox="1"/>
          <p:nvPr/>
        </p:nvSpPr>
        <p:spPr>
          <a:xfrm>
            <a:off x="1396999" y="1159742"/>
            <a:ext cx="10189057" cy="941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Pozostałe działania realizowane na terenie nadleśnictwa</a:t>
            </a:r>
            <a:endParaRPr lang="pl-PL" sz="3152" dirty="0"/>
          </a:p>
          <a:p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F5C3530-8028-87FC-2DB2-1D816CDF06A5}"/>
              </a:ext>
            </a:extLst>
          </p:cNvPr>
          <p:cNvSpPr txBox="1"/>
          <p:nvPr/>
        </p:nvSpPr>
        <p:spPr>
          <a:xfrm>
            <a:off x="1324992" y="1773610"/>
            <a:ext cx="10009112" cy="4896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Wspólne z różnymi instytucjami akcje sadzenia i sprzątania lasu;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Wspólne akcje sadzenia lasu;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Udostępnienie terenów leśnych do organizacji imprez sportowych;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Utrzymanie bezpieczeństwa na </a:t>
            </a:r>
            <a:r>
              <a:rPr lang="pl-PL" alt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150 km ścieżek rowerowych, 100 km szlaków do turystyki pieszej, 25 km ścieżek do jazdy konnej</a:t>
            </a: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Cykliczne akcje sprzątania lasu;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Współpraca z lokalną społecznością w ramach uzgodnień zasad prowadzenia gospodarki leśnej w lasach o wiodącej funkcji społecznej;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Organizacja –</a:t>
            </a:r>
            <a:r>
              <a:rPr lang="pl-PL" alt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praktyki, staży, akcje ekologicznych, prace </a:t>
            </a:r>
            <a:r>
              <a:rPr lang="pl-PL" altLang="pl-PL" sz="1600" dirty="0" err="1">
                <a:latin typeface="Arial" panose="020B0604020202020204" pitchFamily="34" charset="0"/>
                <a:cs typeface="Arial" panose="020B0604020202020204" pitchFamily="34" charset="0"/>
              </a:rPr>
              <a:t>badawczychjdla</a:t>
            </a: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studentów i pracowników uczelni wyższych;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Uczestniczenie w różnych przedsięwzięciach organizowanych przez instytucje kultury, przedstawicieli rad miasta i gmin – konferencje i spotkania z mieszkańcami;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wspólne ćwiczenia z jednostkami straży pożarnej (Katowice, Mysłowice, Mikołów, Zabrze, Ruda Śląska, Tychy) w zakresie bezpieczeństwa pożarowego oraz usuwania drzew niebezpiecznych;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współpraca z jednostkami w zakresie niebezpiecznych zdarzeń mających miejsce na terenach leśnych;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Współpraca ze Straż Miejską w zakresie zachowanie porządku w gminach;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altLang="pl-PL" sz="1600">
                <a:latin typeface="Arial" panose="020B0604020202020204" pitchFamily="34" charset="0"/>
                <a:cs typeface="Arial" panose="020B0604020202020204" pitchFamily="34" charset="0"/>
              </a:rPr>
              <a:t>Przeprowadzenie </a:t>
            </a: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 różnych formułach edukacji leśnej, w której uczestniczyło w 2025r. około </a:t>
            </a:r>
          </a:p>
          <a:p>
            <a:pPr eaLnBrk="1" hangingPunct="1">
              <a:defRPr/>
            </a:pPr>
            <a:r>
              <a:rPr lang="pl-PL" alt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25 tys. osób 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endParaRPr lang="pl-PL" sz="2364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619FCB1-3C41-1D83-5357-7415F934B5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220" y="0"/>
            <a:ext cx="8125453" cy="609409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B0588C8-AF21-9CFE-53E4-313B13E42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780" y="0"/>
            <a:ext cx="4826245" cy="6434993"/>
          </a:xfrm>
          <a:prstGeom prst="rect">
            <a:avLst/>
          </a:prstGeom>
        </p:spPr>
      </p:pic>
      <p:pic>
        <p:nvPicPr>
          <p:cNvPr id="7" name="Obraz 1" descr="Droga do jazdy konnej">
            <a:extLst>
              <a:ext uri="{FF2B5EF4-FFF2-40B4-BE49-F238E27FC236}">
                <a16:creationId xmlns:a16="http://schemas.microsoft.com/office/drawing/2014/main" id="{53C786D4-E52A-5E17-7295-BDA45345D36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745" y="0"/>
            <a:ext cx="8183280" cy="6135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862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78108" y="115974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Finanse</a:t>
            </a:r>
            <a:endParaRPr lang="pl-PL" sz="3152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D95270F-6ABA-4570-90C7-21D166E267D2}"/>
              </a:ext>
            </a:extLst>
          </p:cNvPr>
          <p:cNvSpPr txBox="1"/>
          <p:nvPr/>
        </p:nvSpPr>
        <p:spPr>
          <a:xfrm>
            <a:off x="1376642" y="2011012"/>
            <a:ext cx="9581606" cy="2461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102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przychody nadleśnictwa 13,8 mln zł ze sprzedaży drewna oraz 1,56 mln zł z dzierżaw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102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koszty nadleśnictwa 25 mln zł/ koszty gospodarki leśnej 14 mln zł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102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wykorzystanie środków funduszu leśnego 10 mln zł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102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2102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Wartość podatków lokalnych – podatku leśnego za 2025r. wyniosła ogółem</a:t>
            </a:r>
            <a:br>
              <a:rPr lang="pl-PL" sz="2102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102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702 157 zł</a:t>
            </a:r>
            <a:br>
              <a:rPr lang="pl-PL" sz="2102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102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pl-PL" sz="2102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Obowiązkowa wpłata do budżetu Państwa z tytułu sprzedaży drewna to 275 000 zł</a:t>
            </a:r>
          </a:p>
        </p:txBody>
      </p:sp>
    </p:spTree>
    <p:extLst>
      <p:ext uri="{BB962C8B-B14F-4D97-AF65-F5344CB8AC3E}">
        <p14:creationId xmlns:p14="http://schemas.microsoft.com/office/powerpoint/2010/main" val="35844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78108" y="115974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Walka z bezpośrednimi zagrożeniami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69BA229-C8C2-4CC3-A8CF-1DD181C0F0C1}"/>
              </a:ext>
            </a:extLst>
          </p:cNvPr>
          <p:cNvSpPr txBox="1"/>
          <p:nvPr/>
        </p:nvSpPr>
        <p:spPr>
          <a:xfrm>
            <a:off x="1465408" y="1729246"/>
            <a:ext cx="9836893" cy="3817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Zagrożenia wynikające ze stanu sanitarnego lasu.</a:t>
            </a:r>
          </a:p>
          <a:p>
            <a:pPr marL="285750" indent="-285750" algn="just">
              <a:lnSpc>
                <a:spcPct val="107000"/>
              </a:lnSpc>
              <a:spcAft>
                <a:spcPts val="1051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2025r. na gruntach w zarządzie Nadleśnictwa Katowice w ramach cięć sanitarnych pozyskano</a:t>
            </a:r>
            <a:b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2225 m3.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Główną przyczyną zamierania drzew są procesy naturalne wynikające z konkurencji o światło i pokarm, wahania poziomu wód gruntowych spowodowane wydobyciem węgla kamiennego oraz zmianami klimatu.</a:t>
            </a:r>
          </a:p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Zagrożenia wynikające z nieprzestrzegania przepisów przeciwpożarowych.</a:t>
            </a:r>
          </a:p>
          <a:p>
            <a:pPr marL="285750" indent="-285750">
              <a:lnSpc>
                <a:spcPct val="107000"/>
              </a:lnSpc>
              <a:spcAft>
                <a:spcPts val="1051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2025r. na terenie Nadleśnictwa Katowice było 11 pożarów.</a:t>
            </a:r>
          </a:p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Zagrożenia wynikające z wydobycia węgla (szkody górnicze).</a:t>
            </a:r>
          </a:p>
          <a:p>
            <a:pPr marL="285750" indent="-285750">
              <a:lnSpc>
                <a:spcPct val="107000"/>
              </a:lnSpc>
              <a:spcAft>
                <a:spcPts val="1051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Osiadanie terenu (zamieranie fragmentów drzewostanów)-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5034 ha 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tym na terenie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miasta Katowice 2107 ha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lnSpc>
                <a:spcPct val="107000"/>
              </a:lnSpc>
              <a:spcAft>
                <a:spcPts val="1051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Zawodnienie –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 ha 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tym na terenie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miasta Katowice 48 ha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2031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FA5E4-016A-BEFA-E6CD-7B03FB82E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789618DC-6551-86E9-9063-FED633209381}"/>
              </a:ext>
            </a:extLst>
          </p:cNvPr>
          <p:cNvSpPr txBox="1"/>
          <p:nvPr/>
        </p:nvSpPr>
        <p:spPr>
          <a:xfrm>
            <a:off x="1465408" y="1014414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Przeciwdziałanie zagrożeniom</a:t>
            </a:r>
            <a:endParaRPr lang="pl-PL" sz="3152" dirty="0"/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AB8D021-3685-D763-531E-0D80D81A96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3693508"/>
              </p:ext>
            </p:extLst>
          </p:nvPr>
        </p:nvGraphicFramePr>
        <p:xfrm>
          <a:off x="2189088" y="1701603"/>
          <a:ext cx="885792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6822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4CFAA-CA85-19FF-3D4B-983D82DA9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03EF171-ECCB-1BF4-E79A-544F1C2D9574}"/>
              </a:ext>
            </a:extLst>
          </p:cNvPr>
          <p:cNvSpPr txBox="1"/>
          <p:nvPr/>
        </p:nvSpPr>
        <p:spPr>
          <a:xfrm>
            <a:off x="1378108" y="1159742"/>
            <a:ext cx="9581606" cy="900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525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Część III</a:t>
            </a:r>
            <a:endParaRPr lang="pl-PL" sz="5254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AC78BBA-227D-7BD2-D3C5-038733DBD4F1}"/>
              </a:ext>
            </a:extLst>
          </p:cNvPr>
          <p:cNvSpPr txBox="1"/>
          <p:nvPr/>
        </p:nvSpPr>
        <p:spPr>
          <a:xfrm>
            <a:off x="1378108" y="4345518"/>
            <a:ext cx="9581606" cy="819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Co będzie się działo w nadleśnictwie?</a:t>
            </a:r>
          </a:p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plany 2026</a:t>
            </a:r>
            <a:endParaRPr lang="pl-PL" sz="3152" dirty="0"/>
          </a:p>
        </p:txBody>
      </p:sp>
    </p:spTree>
    <p:extLst>
      <p:ext uri="{BB962C8B-B14F-4D97-AF65-F5344CB8AC3E}">
        <p14:creationId xmlns:p14="http://schemas.microsoft.com/office/powerpoint/2010/main" val="2637630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453977" y="124411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Pozyskanie drewna</a:t>
            </a:r>
            <a:endParaRPr lang="pl-PL" sz="3152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897C5BF-AEC3-5988-9E14-4496C1007EAB}"/>
              </a:ext>
            </a:extLst>
          </p:cNvPr>
          <p:cNvSpPr txBox="1"/>
          <p:nvPr/>
        </p:nvSpPr>
        <p:spPr>
          <a:xfrm>
            <a:off x="1453977" y="1689432"/>
            <a:ext cx="10168159" cy="2616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Użytkowanie rębne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(wymiana pokoleniowa)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nadleśnictwo (m3/ha) – 20512 /</a:t>
            </a:r>
            <a:r>
              <a:rPr lang="pl-PL" sz="16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58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 zasięgu miasta Katowice (m3/ha) – 8457/</a:t>
            </a:r>
            <a:r>
              <a:rPr lang="pl-PL" sz="16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lnSpc>
                <a:spcPct val="107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Użytkowanie </a:t>
            </a:r>
            <a:r>
              <a:rPr lang="pl-PL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przedrębne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(poprawa warunków wzrostu drzew gatunków docelowych w ramach realizacji trzebieży wczesnych oraz trzebieży późnych) nadleśnictwo (m3/ha) - 28757/</a:t>
            </a:r>
            <a:r>
              <a:rPr lang="pl-PL" sz="16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871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 zasięgu miasta Katowice (m3/ha) – 16984/</a:t>
            </a:r>
            <a:r>
              <a:rPr lang="pl-PL" sz="16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515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lnSpc>
                <a:spcPct val="107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Użytki przygodne (usuwanie drzew martwych, niebezpiecznych) nadleśnictwo / w zasięgu miasta Katowice (m3) – 3194/1649.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endParaRPr lang="pl-PL" sz="2364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E6C09A9-2881-0D41-08BD-4D8F0DB246CA}"/>
              </a:ext>
            </a:extLst>
          </p:cNvPr>
          <p:cNvSpPr txBox="1"/>
          <p:nvPr/>
        </p:nvSpPr>
        <p:spPr>
          <a:xfrm>
            <a:off x="1498750" y="3789834"/>
            <a:ext cx="9331298" cy="1062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Drewno opałowe z przeznaczeniem na rynek lokalny dla klientów indywidulanych</a:t>
            </a:r>
            <a:br>
              <a:rPr lang="pl-PL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S4 (wałki opałowe) – 8589 m3, ceny 100 – 180 zł;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M2 (</a:t>
            </a:r>
            <a:r>
              <a:rPr lang="pl-PL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gałęziówka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) – 1104 m3, cena 55 – 65 zł.</a:t>
            </a:r>
          </a:p>
        </p:txBody>
      </p:sp>
    </p:spTree>
    <p:extLst>
      <p:ext uri="{BB962C8B-B14F-4D97-AF65-F5344CB8AC3E}">
        <p14:creationId xmlns:p14="http://schemas.microsoft.com/office/powerpoint/2010/main" val="22974321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33B24-00C4-B8BD-689F-FE4F0A484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3C632E99-3171-0354-5061-A403131C021C}"/>
              </a:ext>
            </a:extLst>
          </p:cNvPr>
          <p:cNvSpPr txBox="1"/>
          <p:nvPr/>
        </p:nvSpPr>
        <p:spPr>
          <a:xfrm>
            <a:off x="1453977" y="124411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Pozyskanie drewna</a:t>
            </a:r>
            <a:endParaRPr lang="pl-PL" sz="3152" dirty="0"/>
          </a:p>
        </p:txBody>
      </p:sp>
      <p:graphicFrame>
        <p:nvGraphicFramePr>
          <p:cNvPr id="12" name="Wykres 11">
            <a:extLst>
              <a:ext uri="{FF2B5EF4-FFF2-40B4-BE49-F238E27FC236}">
                <a16:creationId xmlns:a16="http://schemas.microsoft.com/office/drawing/2014/main" id="{639C71BD-D3F1-8710-65DE-2A55DDF196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5197316"/>
              </p:ext>
            </p:extLst>
          </p:nvPr>
        </p:nvGraphicFramePr>
        <p:xfrm>
          <a:off x="2837159" y="1700264"/>
          <a:ext cx="7172027" cy="4398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79923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453977" y="124411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Inne zadania gospodarcze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69BA229-C8C2-4CC3-A8CF-1DD181C0F0C1}"/>
              </a:ext>
            </a:extLst>
          </p:cNvPr>
          <p:cNvSpPr txBox="1"/>
          <p:nvPr/>
        </p:nvSpPr>
        <p:spPr>
          <a:xfrm>
            <a:off x="1453977" y="2200183"/>
            <a:ext cx="9836893" cy="2058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1051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2026r. na terenie Nadleśnictwa Katowice zaplanowano do wykonania: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58 ha odnowień, 701 ha pielęgnowania lasu, oraz 1032 ha zabiegów pielęgnacyjnych w drzewostanach – trzebieży wczesnych oraz późnych.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 zasięgu administracyjnym miasta Katowice zaplanowano: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 ha odnowień, 297 ha pielęgnowania lasu, 557 ha trzebieży wczesnych oraz późnych. </a:t>
            </a:r>
          </a:p>
          <a:p>
            <a:pPr marL="285750" indent="-285750">
              <a:lnSpc>
                <a:spcPct val="107000"/>
              </a:lnSpc>
              <a:spcAft>
                <a:spcPts val="1051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Ochronę upraw przed zwierzyną zaplanowano na powierzchni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243 ha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 zasięgu administracyjnym miasta Katowice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95 ha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W 2026r. nie przewiduje się konieczności chemicznego zwalczania szkodliwych owadów.</a:t>
            </a:r>
          </a:p>
        </p:txBody>
      </p:sp>
    </p:spTree>
    <p:extLst>
      <p:ext uri="{BB962C8B-B14F-4D97-AF65-F5344CB8AC3E}">
        <p14:creationId xmlns:p14="http://schemas.microsoft.com/office/powerpoint/2010/main" val="2554166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467137" y="877415"/>
            <a:ext cx="9581606" cy="819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Pozostałe działania zaplanowane do realizacji na terenie nadleśnictwa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69BA229-C8C2-4CC3-A8CF-1DD181C0F0C1}"/>
              </a:ext>
            </a:extLst>
          </p:cNvPr>
          <p:cNvSpPr txBox="1"/>
          <p:nvPr/>
        </p:nvSpPr>
        <p:spPr>
          <a:xfrm>
            <a:off x="1453977" y="1697382"/>
            <a:ext cx="9880127" cy="3754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5333" indent="-375333" algn="just">
              <a:lnSpc>
                <a:spcPct val="107000"/>
              </a:lnSpc>
              <a:spcAft>
                <a:spcPts val="1051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naprawa nawierzchni dróg leśnych na odcinku około </a:t>
            </a:r>
            <a:r>
              <a:rPr lang="pl-PL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7000 m</a:t>
            </a: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przywracając ich funkcjonalność w zakresie ochrony przeciwpożarowej wraz z dostosowaniem</a:t>
            </a:r>
            <a:b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potrzeb uprawiania turystyki pieszej i rowerowej. Drogi te na poszczególnych odcinkach stanowią dojazdy pożarowe, szlaki piesze oraz rowerowe. Szacowany koszt naprawy dróg to około </a:t>
            </a:r>
            <a:r>
              <a:rPr lang="pl-PL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mln zł</a:t>
            </a: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W ramach udostępnienia lasu, poprawy możliwości wypoczynku na terenach leśnych zostaną ustawione kolejne ławo-stoły służące lokalnej społeczności;</a:t>
            </a:r>
          </a:p>
          <a:p>
            <a:pPr marL="375333" indent="-375333" algn="just">
              <a:lnSpc>
                <a:spcPct val="107000"/>
              </a:lnSpc>
              <a:spcAft>
                <a:spcPts val="1051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wyburzenia i likwidacja obiektów kubaturowych porzuconych na terenach leśnych;</a:t>
            </a:r>
          </a:p>
          <a:p>
            <a:pPr marL="375333" indent="-375333" algn="just">
              <a:lnSpc>
                <a:spcPct val="107000"/>
              </a:lnSpc>
              <a:spcAft>
                <a:spcPts val="1051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ramach programu „Mała retencja nizinna” rewitalizacja zbiorników wodnych z dofinansowaniem ze środków zewnętrznych w ramach programu „</a:t>
            </a:r>
            <a:r>
              <a:rPr lang="pl-PL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FEnIKS</a:t>
            </a: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”;</a:t>
            </a:r>
          </a:p>
          <a:p>
            <a:pPr marL="375333" indent="-375333" algn="just">
              <a:lnSpc>
                <a:spcPct val="107000"/>
              </a:lnSpc>
              <a:spcAft>
                <a:spcPts val="1051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uporządkowanie spraw własnościowych i zarządu nad działkami stanowiącymi publiczną infrastrukturę drogową.</a:t>
            </a:r>
          </a:p>
        </p:txBody>
      </p:sp>
    </p:spTree>
    <p:extLst>
      <p:ext uri="{BB962C8B-B14F-4D97-AF65-F5344CB8AC3E}">
        <p14:creationId xmlns:p14="http://schemas.microsoft.com/office/powerpoint/2010/main" val="41415229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31963-C882-154A-D9C5-24C0C49CE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FF0DE2CA-94FF-C238-0EA7-55E8AD2B672C}"/>
              </a:ext>
            </a:extLst>
          </p:cNvPr>
          <p:cNvSpPr txBox="1"/>
          <p:nvPr/>
        </p:nvSpPr>
        <p:spPr>
          <a:xfrm>
            <a:off x="1467137" y="877415"/>
            <a:ext cx="9581606" cy="819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Pozostałe działania zaplanowane do realizacji na terenie nadleśnictwa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94DD06C-9CDC-09F7-D66D-814D9CA7C168}"/>
              </a:ext>
            </a:extLst>
          </p:cNvPr>
          <p:cNvSpPr txBox="1"/>
          <p:nvPr/>
        </p:nvSpPr>
        <p:spPr>
          <a:xfrm>
            <a:off x="1453977" y="1697383"/>
            <a:ext cx="9836893" cy="4037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5333" indent="-375333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kontynuacja zadań z zakresu udostępnienia terenów leśnych dla turystyki. Poprawa</a:t>
            </a:r>
            <a:b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 uzupełnienie infrastruktury;</a:t>
            </a:r>
            <a:endParaRPr lang="pl-PL" sz="18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kontynuacja porządkowania terenów wzdłuż dróg publicznych, usuwanie drzew niebezpiecznych, poprawa bezpieczeństwa pożarowego lasów, osób oraz mienia;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realizacja porozumienia w zakresie przeprowadzenia rekultywacji szkód górniczych</a:t>
            </a:r>
            <a:b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terenie Katowickiego Parku Leśnego;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kontynuacja we współpracy z Zakładem Zieleni Miejskiej prac przywracania bezpieczeństwa i porządku terenów leśnych pomiędzy ul. Wojciecha, Górniczego Stanu;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pobranie pożytków oraz przekazanie gruntów pod budowę linii tramwajowej wraz</a:t>
            </a:r>
            <a:b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 rozbudową układu drogowego od pętli Brynów do planowanej pętli </a:t>
            </a:r>
            <a:r>
              <a:rPr lang="pl-PL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Kostuchna</a:t>
            </a: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współtworzenie projektu  dotyczącego zagospodarowania terenu wokół stawu Janina;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poprawa bezpieczeństwa we współpracy z Zakładem Zieleni Miejskiej użytkowników ścieżki rowerowej przy stawie Barbara.</a:t>
            </a:r>
          </a:p>
          <a:p>
            <a:pPr marL="375333" indent="-375333" algn="just">
              <a:lnSpc>
                <a:spcPct val="107000"/>
              </a:lnSpc>
              <a:spcAft>
                <a:spcPts val="1051"/>
              </a:spcAft>
              <a:buFont typeface="Arial" panose="020B0604020202020204" pitchFamily="34" charset="0"/>
              <a:buChar char="•"/>
            </a:pPr>
            <a:endParaRPr lang="pl-PL" sz="20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8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24992" y="909514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Lokalizacja</a:t>
            </a:r>
            <a:endParaRPr lang="pl-PL" sz="3152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B415A51-4341-84ED-41BF-59BD9523CD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222" y="881361"/>
            <a:ext cx="7395803" cy="522999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9179FAF-A6F6-ABDA-06C9-D7CA8F7FDF18}"/>
              </a:ext>
            </a:extLst>
          </p:cNvPr>
          <p:cNvSpPr txBox="1"/>
          <p:nvPr/>
        </p:nvSpPr>
        <p:spPr>
          <a:xfrm>
            <a:off x="4615222" y="5013970"/>
            <a:ext cx="3982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l-PL" sz="1600" b="1" dirty="0">
                <a:solidFill>
                  <a:srgbClr val="000000"/>
                </a:solidFill>
                <a:latin typeface="Arial" charset="0"/>
              </a:rPr>
              <a:t>Zasięg terytorialny wynosi ok.  625 km</a:t>
            </a:r>
            <a:r>
              <a:rPr lang="pl-PL" sz="1600" b="1" baseline="30000" dirty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2" name="Symbol zastępczy tekstu 3">
            <a:extLst>
              <a:ext uri="{FF2B5EF4-FFF2-40B4-BE49-F238E27FC236}">
                <a16:creationId xmlns:a16="http://schemas.microsoft.com/office/drawing/2014/main" id="{98587ABF-33F0-D3A3-79E8-C54908ED6C66}"/>
              </a:ext>
            </a:extLst>
          </p:cNvPr>
          <p:cNvSpPr txBox="1">
            <a:spLocks/>
          </p:cNvSpPr>
          <p:nvPr/>
        </p:nvSpPr>
        <p:spPr bwMode="auto">
          <a:xfrm>
            <a:off x="1201997" y="1321986"/>
            <a:ext cx="3362238" cy="4838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r>
              <a:rPr lang="pl-PL" altLang="pl-PL" dirty="0">
                <a:solidFill>
                  <a:srgbClr val="000000"/>
                </a:solidFill>
                <a:latin typeface="Arial"/>
              </a:rPr>
              <a:t>Lasy Nadleśnictwa Katowice położone są na terenie 14 gmin (11 powiatów):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Katowice,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altLang="pl-PL" dirty="0">
                <a:solidFill>
                  <a:srgbClr val="000000"/>
                </a:solidFill>
                <a:latin typeface="Arial"/>
              </a:rPr>
              <a:t>Mysłowice,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Ruda Śląska,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altLang="pl-PL" dirty="0">
                <a:solidFill>
                  <a:srgbClr val="000000"/>
                </a:solidFill>
                <a:latin typeface="Arial"/>
              </a:rPr>
              <a:t>Zabrze,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Tychy,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altLang="pl-PL" dirty="0">
                <a:solidFill>
                  <a:srgbClr val="000000"/>
                </a:solidFill>
                <a:latin typeface="Arial"/>
              </a:rPr>
              <a:t>Chorzów,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Siemianowice Śląskie,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altLang="pl-PL" dirty="0">
                <a:solidFill>
                  <a:srgbClr val="000000"/>
                </a:solidFill>
                <a:latin typeface="Arial"/>
              </a:rPr>
              <a:t>Świętochłowice,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Mikołów,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altLang="pl-PL" dirty="0">
                <a:solidFill>
                  <a:srgbClr val="000000"/>
                </a:solidFill>
                <a:latin typeface="Arial"/>
              </a:rPr>
              <a:t>Lędziny,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Imielin,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altLang="pl-PL" dirty="0">
                <a:solidFill>
                  <a:srgbClr val="000000"/>
                </a:solidFill>
                <a:latin typeface="Arial"/>
              </a:rPr>
              <a:t>Chełm Śląski,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Bieruń,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altLang="pl-PL" dirty="0">
                <a:solidFill>
                  <a:srgbClr val="000000"/>
                </a:solidFill>
                <a:latin typeface="Arial"/>
              </a:rPr>
              <a:t>Gierałtowice</a:t>
            </a: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tabLst/>
              <a:defRPr/>
            </a:pPr>
            <a:endParaRPr lang="pl-PL" altLang="pl-PL" b="1" dirty="0">
              <a:solidFill>
                <a:srgbClr val="000000"/>
              </a:solidFill>
              <a:latin typeface="Arial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42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84826-5606-98BB-C14B-0B10F2C69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C8D0941-EF7F-F509-C30B-E1854024EA0E}"/>
              </a:ext>
            </a:extLst>
          </p:cNvPr>
          <p:cNvSpPr txBox="1"/>
          <p:nvPr/>
        </p:nvSpPr>
        <p:spPr>
          <a:xfrm>
            <a:off x="1397000" y="1269554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Podziękowania za nieustającą i owocną współpracę</a:t>
            </a:r>
            <a:endParaRPr lang="pl-PL" sz="3152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44DC3C1-89E1-7734-1E9C-FBCB42B56D51}"/>
              </a:ext>
            </a:extLst>
          </p:cNvPr>
          <p:cNvSpPr txBox="1"/>
          <p:nvPr/>
        </p:nvSpPr>
        <p:spPr>
          <a:xfrm>
            <a:off x="1453977" y="2105598"/>
            <a:ext cx="9836893" cy="2886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5333" indent="-375333">
              <a:lnSpc>
                <a:spcPct val="107000"/>
              </a:lnSpc>
              <a:spcAft>
                <a:spcPts val="1051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Dla wszystkich przedstawicieli władz Miasta Katowice;</a:t>
            </a:r>
          </a:p>
          <a:p>
            <a:pPr marL="375333" indent="-375333">
              <a:lnSpc>
                <a:spcPct val="107000"/>
              </a:lnSpc>
              <a:spcAft>
                <a:spcPts val="1051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Radnych Miasta Katowice oraz Rad Dzielnic Miasta Katowice;</a:t>
            </a:r>
          </a:p>
          <a:p>
            <a:pPr marL="375333" indent="-375333">
              <a:lnSpc>
                <a:spcPct val="107000"/>
              </a:lnSpc>
              <a:spcAft>
                <a:spcPts val="1051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Dyrektorów oraz pracowników: Zakładu Zieleni Miejskiej, Miejskiego Zakładu Ulic i Mostów Katowice, </a:t>
            </a:r>
            <a:r>
              <a:rPr lang="pl-PL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Katowickich Inwestycji S.A.;</a:t>
            </a:r>
            <a:endParaRPr lang="pl-PL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75333" indent="-375333">
              <a:lnSpc>
                <a:spcPct val="107000"/>
              </a:lnSpc>
              <a:spcAft>
                <a:spcPts val="1051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Państwowej Straży Pożarnej w Katowicach, Policji i Straży Miejskiej;</a:t>
            </a:r>
          </a:p>
          <a:p>
            <a:pPr marL="375333" indent="-375333">
              <a:lnSpc>
                <a:spcPct val="107000"/>
              </a:lnSpc>
              <a:spcAft>
                <a:spcPts val="1051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Przedstawicieli społecznych organizacji zainteresowanych gospodarka leśną; </a:t>
            </a:r>
          </a:p>
          <a:p>
            <a:pPr marL="375333" indent="-375333">
              <a:lnSpc>
                <a:spcPct val="107000"/>
              </a:lnSpc>
              <a:spcAft>
                <a:spcPts val="1051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Mieszkańców miasta Katowice, szczególnie tych, którzy brali czynny udział w poprawie i utrzymaniu dobrostanu lasu.</a:t>
            </a:r>
          </a:p>
        </p:txBody>
      </p:sp>
    </p:spTree>
    <p:extLst>
      <p:ext uri="{BB962C8B-B14F-4D97-AF65-F5344CB8AC3E}">
        <p14:creationId xmlns:p14="http://schemas.microsoft.com/office/powerpoint/2010/main" val="23299645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28E32-A530-6760-FA1C-F69E14357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62866E3C-4546-D17B-7F37-A804A4917BCE}"/>
              </a:ext>
            </a:extLst>
          </p:cNvPr>
          <p:cNvSpPr txBox="1"/>
          <p:nvPr/>
        </p:nvSpPr>
        <p:spPr>
          <a:xfrm>
            <a:off x="1453977" y="124411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Kontakt</a:t>
            </a:r>
            <a:endParaRPr lang="pl-PL" sz="3152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71965A6-B96B-90B8-EC6A-7377AE6F33C8}"/>
              </a:ext>
            </a:extLst>
          </p:cNvPr>
          <p:cNvSpPr txBox="1"/>
          <p:nvPr/>
        </p:nvSpPr>
        <p:spPr>
          <a:xfrm>
            <a:off x="1453977" y="2105598"/>
            <a:ext cx="9836893" cy="1550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5333" indent="-375333">
              <a:lnSpc>
                <a:spcPct val="107000"/>
              </a:lnSpc>
              <a:spcAft>
                <a:spcPts val="1051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Adres - Nadleśnictwo Katowice, 40-754 Katowice, ul. Kijowska 37 B</a:t>
            </a:r>
          </a:p>
          <a:p>
            <a:pPr marL="375333" indent="-375333">
              <a:lnSpc>
                <a:spcPct val="107000"/>
              </a:lnSpc>
              <a:spcAft>
                <a:spcPts val="1051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katowice@katowice.lasy.gov.pl</a:t>
            </a:r>
          </a:p>
          <a:p>
            <a:pPr marL="375333" indent="-375333">
              <a:lnSpc>
                <a:spcPct val="107000"/>
              </a:lnSpc>
              <a:spcAft>
                <a:spcPts val="1051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media społecznościowe – 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https://www.facebook.com/NadlesnictwoKatowiceLasyPanstwowe</a:t>
            </a:r>
            <a:endParaRPr lang="pl-PL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75333" indent="-375333">
              <a:lnSpc>
                <a:spcPct val="107000"/>
              </a:lnSpc>
              <a:spcAft>
                <a:spcPts val="1051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Konsultant do spraw społecznych </a:t>
            </a: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Aleksander Zakrzewski, a.zakrzewski@katowice.lasy.gov.pl</a:t>
            </a:r>
          </a:p>
        </p:txBody>
      </p:sp>
    </p:spTree>
    <p:extLst>
      <p:ext uri="{BB962C8B-B14F-4D97-AF65-F5344CB8AC3E}">
        <p14:creationId xmlns:p14="http://schemas.microsoft.com/office/powerpoint/2010/main" val="585141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78108" y="115974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Zasoby w zarządzie nadleśnictwa</a:t>
            </a:r>
            <a:endParaRPr lang="pl-PL" sz="3152" dirty="0"/>
          </a:p>
        </p:txBody>
      </p:sp>
      <p:sp>
        <p:nvSpPr>
          <p:cNvPr id="2" name="Symbol zastępczy tekstu 3">
            <a:extLst>
              <a:ext uri="{FF2B5EF4-FFF2-40B4-BE49-F238E27FC236}">
                <a16:creationId xmlns:a16="http://schemas.microsoft.com/office/drawing/2014/main" id="{7DBC8E54-EAFF-F5C6-160E-87DA53802500}"/>
              </a:ext>
            </a:extLst>
          </p:cNvPr>
          <p:cNvSpPr txBox="1">
            <a:spLocks/>
          </p:cNvSpPr>
          <p:nvPr/>
        </p:nvSpPr>
        <p:spPr bwMode="auto">
          <a:xfrm>
            <a:off x="1252984" y="1615894"/>
            <a:ext cx="3691300" cy="4752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Powierzchnia nadleśnictwa</a:t>
            </a:r>
            <a:r>
              <a:rPr lang="pl-PL" altLang="pl-PL" dirty="0">
                <a:solidFill>
                  <a:srgbClr val="000000"/>
                </a:solidFill>
                <a:latin typeface="Arial"/>
              </a:rPr>
              <a:t>:</a:t>
            </a: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altLang="pl-PL" dirty="0">
                <a:solidFill>
                  <a:srgbClr val="000000"/>
                </a:solidFill>
                <a:latin typeface="Arial"/>
              </a:rPr>
              <a:t>Ogółem – </a:t>
            </a:r>
            <a:r>
              <a:rPr lang="pl-PL" altLang="pl-PL" b="1" dirty="0">
                <a:solidFill>
                  <a:srgbClr val="000000"/>
                </a:solidFill>
                <a:latin typeface="Arial"/>
              </a:rPr>
              <a:t>14609,57 ha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altLang="pl-PL" dirty="0">
                <a:solidFill>
                  <a:srgbClr val="000000"/>
                </a:solidFill>
                <a:latin typeface="Arial"/>
              </a:rPr>
              <a:t>Powierzchnia leśna – </a:t>
            </a:r>
            <a:r>
              <a:rPr lang="pl-PL" altLang="pl-PL" b="1" dirty="0">
                <a:solidFill>
                  <a:srgbClr val="000000"/>
                </a:solidFill>
                <a:latin typeface="Arial"/>
              </a:rPr>
              <a:t>14145,92 ha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lang="pl-PL" altLang="pl-PL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Średni wiek drzewostanów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1970 – 47 lat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2010 – 59 lat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2025 – 68 lat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Średnia zasobność drzewostanów – </a:t>
            </a: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250 m3/ha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Przeciętny przyrost </a:t>
            </a: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9,8 m3/ha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r>
              <a:rPr lang="pl-PL" altLang="pl-PL" dirty="0">
                <a:solidFill>
                  <a:srgbClr val="000000"/>
                </a:solidFill>
                <a:latin typeface="Arial"/>
              </a:rPr>
              <a:t>Liczba kompleksów leśnych</a:t>
            </a: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– </a:t>
            </a:r>
            <a:r>
              <a:rPr kumimoji="0" lang="pl-PL" alt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F57E26EA-759B-CBCA-FA4D-ED7CB6E598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9725585"/>
              </p:ext>
            </p:extLst>
          </p:nvPr>
        </p:nvGraphicFramePr>
        <p:xfrm>
          <a:off x="5213424" y="1640064"/>
          <a:ext cx="6495182" cy="4425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2912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21396-A00D-CA2D-2945-D41405947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9B75BAEB-E6D8-BAA6-244D-E2FD0FDC8BDB}"/>
              </a:ext>
            </a:extLst>
          </p:cNvPr>
          <p:cNvSpPr txBox="1"/>
          <p:nvPr/>
        </p:nvSpPr>
        <p:spPr>
          <a:xfrm>
            <a:off x="1324992" y="820096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Zasoby w zarządzie nadleśnictwa w zasięgu miasta Katowice</a:t>
            </a:r>
            <a:endParaRPr lang="pl-PL" sz="3152" dirty="0"/>
          </a:p>
        </p:txBody>
      </p:sp>
      <p:sp>
        <p:nvSpPr>
          <p:cNvPr id="2" name="Symbol zastępczy tekstu 3">
            <a:extLst>
              <a:ext uri="{FF2B5EF4-FFF2-40B4-BE49-F238E27FC236}">
                <a16:creationId xmlns:a16="http://schemas.microsoft.com/office/drawing/2014/main" id="{53B8AE9D-C590-1118-05D1-A8DAFFE034D7}"/>
              </a:ext>
            </a:extLst>
          </p:cNvPr>
          <p:cNvSpPr txBox="1">
            <a:spLocks/>
          </p:cNvSpPr>
          <p:nvPr/>
        </p:nvSpPr>
        <p:spPr bwMode="auto">
          <a:xfrm>
            <a:off x="1252984" y="1615894"/>
            <a:ext cx="3691300" cy="4752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Powierzchnia nadleśnictwa w zasięgu administracyjnym </a:t>
            </a:r>
            <a:r>
              <a:rPr lang="pl-PL" altLang="pl-PL" dirty="0">
                <a:solidFill>
                  <a:srgbClr val="000000"/>
                </a:solidFill>
                <a:latin typeface="Arial"/>
              </a:rPr>
              <a:t>miasta Katowice</a:t>
            </a: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altLang="pl-PL" dirty="0">
                <a:solidFill>
                  <a:srgbClr val="000000"/>
                </a:solidFill>
                <a:latin typeface="Arial"/>
              </a:rPr>
              <a:t>Ogółem – </a:t>
            </a:r>
            <a:r>
              <a:rPr lang="pl-PL" altLang="pl-PL" b="1" dirty="0">
                <a:solidFill>
                  <a:srgbClr val="000000"/>
                </a:solidFill>
                <a:latin typeface="Arial"/>
              </a:rPr>
              <a:t> 6965 ha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altLang="pl-PL" dirty="0">
                <a:solidFill>
                  <a:srgbClr val="000000"/>
                </a:solidFill>
                <a:latin typeface="Arial"/>
              </a:rPr>
              <a:t>Powierzchnia leśna – </a:t>
            </a:r>
            <a:r>
              <a:rPr lang="pl-PL" altLang="pl-PL" b="1" dirty="0">
                <a:solidFill>
                  <a:srgbClr val="000000"/>
                </a:solidFill>
                <a:latin typeface="Arial"/>
              </a:rPr>
              <a:t>6773 ha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pl-PL" altLang="pl-PL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Średni wiek drzewostanów</a:t>
            </a:r>
            <a:endParaRPr kumimoji="0" lang="pl-PL" altLang="pl-P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alt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2026 – 70 lat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r>
              <a:rPr kumimoji="0" lang="pl-PL" alt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40D7B756-948E-C390-9F23-307CFBC89C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8901182"/>
              </p:ext>
            </p:extLst>
          </p:nvPr>
        </p:nvGraphicFramePr>
        <p:xfrm>
          <a:off x="5213424" y="1640064"/>
          <a:ext cx="6495182" cy="4425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63386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78108" y="115974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Podstawowe informacje o nadleśnictwie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69BA229-C8C2-4CC3-A8CF-1DD181C0F0C1}"/>
              </a:ext>
            </a:extLst>
          </p:cNvPr>
          <p:cNvSpPr txBox="1"/>
          <p:nvPr/>
        </p:nvSpPr>
        <p:spPr>
          <a:xfrm>
            <a:off x="1465408" y="1729246"/>
            <a:ext cx="9836893" cy="4785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Tx/>
              <a:buChar char="-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siedziba Nadleśnictwa Katowice znajduje się przy ul. Kijowskiej 37 b w Katowicach. Oprócz biura swoją lokalizację mają tam również Leśna Sala Edukacyjna oraz Leśna Ścieżka Edukacyjna, które każdego roku odwiedza około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3000 osób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Tx/>
              <a:buChar char="-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ternie Nadleśnictwa Katowice znajduje się blisko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625 km 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dróg leśnych stanowiących istotny element prowadzenia gospodarki leśnej, zabezpieczenia przeciwpożarowego lasów. Jednocześnie drogi te są intensywnie użytkowane przez społeczeństwo w ramach uprawiania turystyki pieszej</a:t>
            </a:r>
            <a:b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rowerowej;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Tx/>
              <a:buChar char="-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system ochrony przeciwpożarowej nadleśnictwa stanowią: Punkt Alarmowo Dyspozycyjny znajdujący się w siedzibie nadleśnictwa, dwie dostrzegalnie przeciwpożarowe znajdujące się w Recie </a:t>
            </a:r>
            <a:r>
              <a:rPr lang="pl-PL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Śmiłowickiej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oraz na Wzgórzu Wandy, sieć dojazdów pożarowych stanowiących drogi leśne o długości blisko</a:t>
            </a:r>
            <a:b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113 km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punkty czerpania. Funkcjonowanie całości dopełniają bazy lotnicze oraz meteorologiczne punkty pomiarowe zlokalizowane w sąsiadujących nadleśnictwach;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Tx/>
              <a:buChar char="-"/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terenie Nadleśnictwa Katowice znajdują się liczne obiekty edukacyjne, urządzenia służące rekreacji, turystyce. Są to m.in.: szlaki turystyczne piesze i rowerowe, trasy do jazdy konnej, miejsca odpoczynku, ścieżki dydaktyczne, miejsca o znaczeniu historycznym, miejsca postoju pojazdów;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Tx/>
              <a:buChar char="-"/>
            </a:pPr>
            <a:endParaRPr lang="pl-PL" sz="2102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71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8691F-F86F-B82C-710D-118194F1D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A3A608E-9984-193E-1D36-262ABBBDD5ED}"/>
              </a:ext>
            </a:extLst>
          </p:cNvPr>
          <p:cNvSpPr txBox="1"/>
          <p:nvPr/>
        </p:nvSpPr>
        <p:spPr>
          <a:xfrm>
            <a:off x="1378108" y="115974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Leśne pogotowie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C0C7A64E-2630-513D-E8F2-DEA05DB78A34}"/>
              </a:ext>
            </a:extLst>
          </p:cNvPr>
          <p:cNvSpPr txBox="1"/>
          <p:nvPr/>
        </p:nvSpPr>
        <p:spPr>
          <a:xfrm>
            <a:off x="1465408" y="1729246"/>
            <a:ext cx="9836893" cy="1653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„Leśne Pogotowie” to schronisko dla dzikich zwierząt, które zostało założone w 1993 roku przez leśnika Jacka </a:t>
            </a:r>
            <a:r>
              <a:rPr lang="pl-PL" sz="1600" dirty="0" err="1">
                <a:latin typeface="Arial" panose="020B0604020202020204" pitchFamily="34" charset="0"/>
                <a:cs typeface="Arial" panose="020B0604020202020204" pitchFamily="34" charset="0"/>
              </a:rPr>
              <a:t>Wąsińskiego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, pracownika Nadleśnictwa Katowice. Ośrodek znajduje się w Mikołowie-Kamionce w woj. śląskim. Celem schroniska jest rehabilitacja i wychowanie osieroconych, poszkodowanych przez los dzikich zwierząt, które trafiają tu z terenu całego województwa śląskiego</a:t>
            </a:r>
            <a:b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i nie tylko. Każdego roku schronisko przyjmuje około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3500 zwierząt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, z których większość wraca do środowiska naturalnego. Roczny koszt funkcjonowania schroniska to w przybliżeniu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300 tys. złotych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pl-PL" sz="2102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79656FC-D70D-A1F5-3B53-C31BC3AF0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197" y="1615894"/>
            <a:ext cx="7018156" cy="467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3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78108" y="1159742"/>
            <a:ext cx="9581606" cy="415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102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Prawne formy ochrony przyrody na terenie nadleśnictwa</a:t>
            </a:r>
            <a:endParaRPr lang="pl-PL" sz="3152" dirty="0"/>
          </a:p>
        </p:txBody>
      </p:sp>
      <p:sp>
        <p:nvSpPr>
          <p:cNvPr id="2" name="Symbol zastępczy tekstu 3">
            <a:extLst>
              <a:ext uri="{FF2B5EF4-FFF2-40B4-BE49-F238E27FC236}">
                <a16:creationId xmlns:a16="http://schemas.microsoft.com/office/drawing/2014/main" id="{4A6FC121-CCED-2A72-5697-D621A868F392}"/>
              </a:ext>
            </a:extLst>
          </p:cNvPr>
          <p:cNvSpPr txBox="1">
            <a:spLocks/>
          </p:cNvSpPr>
          <p:nvPr/>
        </p:nvSpPr>
        <p:spPr bwMode="auto">
          <a:xfrm>
            <a:off x="1469008" y="1575561"/>
            <a:ext cx="4030077" cy="46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900">
                <a:solidFill>
                  <a:schemeClr val="tx1"/>
                </a:solidFill>
                <a:latin typeface="+mn-lt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900">
                <a:solidFill>
                  <a:schemeClr val="tx1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900">
                <a:solidFill>
                  <a:schemeClr val="tx1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900">
                <a:solidFill>
                  <a:schemeClr val="tx1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None/>
              <a:defRPr sz="9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Rezerwaty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Las Murckowski-141,56 HA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Ochojec-25,79 HA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Użytki ekologiczne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Płone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Bagno-4,22 HA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Bażanciarnia-37,88 HA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Zespoły przyrodniczo-krajobrazowe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Uroczysko Buczyna-65,65 HA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Źródła Kłodnicy-94,98 HA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Wzgórze Kamionka-7,80 HA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Dolina Rzeki </a:t>
            </a:r>
            <a:r>
              <a:rPr kumimoji="0" lang="pl-PL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Jamny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-ok 40 HA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Las Murckowski-Buczyna-13,32 HA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Pomniki przyrody-24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Ochrona strefowa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bociana czarnego (2 strefy)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Iglica mała (1 strefa)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SzTx/>
              <a:buFontTx/>
              <a:buNone/>
              <a:tabLst/>
              <a:defRPr/>
            </a:pPr>
            <a:endParaRPr kumimoji="0" lang="pl-PL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F71F489-9BD7-A352-36BD-F63BE2B860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657" y="1575561"/>
            <a:ext cx="6217200" cy="4396537"/>
          </a:xfrm>
          <a:prstGeom prst="rect">
            <a:avLst/>
          </a:prstGeom>
        </p:spPr>
      </p:pic>
      <p:pic>
        <p:nvPicPr>
          <p:cNvPr id="15" name="Symbol zastępczy obrazu 20">
            <a:extLst>
              <a:ext uri="{FF2B5EF4-FFF2-40B4-BE49-F238E27FC236}">
                <a16:creationId xmlns:a16="http://schemas.microsoft.com/office/drawing/2014/main" id="{390E9043-3537-F4CE-4612-17BB431DE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" r="3841"/>
          <a:stretch>
            <a:fillRect/>
          </a:stretch>
        </p:blipFill>
        <p:spPr bwMode="auto">
          <a:xfrm>
            <a:off x="5503589" y="1575561"/>
            <a:ext cx="6215914" cy="4661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39800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3ECE36-47C5-4A03-8858-AEFC644B59C4}"/>
              </a:ext>
            </a:extLst>
          </p:cNvPr>
          <p:cNvSpPr txBox="1"/>
          <p:nvPr/>
        </p:nvSpPr>
        <p:spPr>
          <a:xfrm>
            <a:off x="1378108" y="115974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Struktura organizacyjna nadleśnictwa podział na leśnictwa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69BA229-C8C2-4CC3-A8CF-1DD181C0F0C1}"/>
              </a:ext>
            </a:extLst>
          </p:cNvPr>
          <p:cNvSpPr txBox="1"/>
          <p:nvPr/>
        </p:nvSpPr>
        <p:spPr>
          <a:xfrm>
            <a:off x="1180976" y="1640064"/>
            <a:ext cx="4392488" cy="3703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pl-PL" altLang="pl-PL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pl-PL" altLang="pl-PL" sz="1600" dirty="0">
                <a:solidFill>
                  <a:srgbClr val="000000"/>
                </a:solidFill>
                <a:latin typeface="Arial"/>
              </a:rPr>
              <a:t> skład Nadleśnictwa Katowice wchodzi 13 leśnictw – </a:t>
            </a:r>
            <a:r>
              <a:rPr lang="pl-PL" altLang="pl-PL" sz="1600" b="1" dirty="0">
                <a:solidFill>
                  <a:srgbClr val="000000"/>
                </a:solidFill>
                <a:latin typeface="Arial"/>
              </a:rPr>
              <a:t>Janów, </a:t>
            </a:r>
            <a:r>
              <a:rPr lang="pl-PL" altLang="pl-PL" sz="1600" b="1" dirty="0" err="1">
                <a:solidFill>
                  <a:srgbClr val="000000"/>
                </a:solidFill>
                <a:latin typeface="Arial"/>
              </a:rPr>
              <a:t>Giszowiec</a:t>
            </a:r>
            <a:r>
              <a:rPr lang="pl-PL" altLang="pl-PL" sz="1600" b="1" dirty="0">
                <a:solidFill>
                  <a:srgbClr val="000000"/>
                </a:solidFill>
                <a:latin typeface="Arial"/>
              </a:rPr>
              <a:t>, Imielin, Górki, Ochojec, Murcki, Lędziny, Czułów, Podlesie, Panewnik, Zadole, Śmiłowice, </a:t>
            </a:r>
            <a:r>
              <a:rPr lang="pl-PL" altLang="pl-PL" sz="1600" b="1" dirty="0" err="1">
                <a:solidFill>
                  <a:srgbClr val="000000"/>
                </a:solidFill>
                <a:latin typeface="Arial"/>
              </a:rPr>
              <a:t>Makoszowy</a:t>
            </a:r>
            <a:r>
              <a:rPr lang="pl-PL" altLang="pl-PL" sz="1600" b="1" dirty="0">
                <a:solidFill>
                  <a:srgbClr val="000000"/>
                </a:solidFill>
                <a:latin typeface="Arial"/>
              </a:rPr>
              <a:t>;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pl-PL" altLang="pl-PL" sz="1600" dirty="0">
                <a:solidFill>
                  <a:srgbClr val="000000"/>
                </a:solidFill>
                <a:latin typeface="Arial"/>
              </a:rPr>
              <a:t>W zasięgu administracyjnym miasta Katowice znajdują się: część </a:t>
            </a:r>
            <a:r>
              <a:rPr lang="pl-PL" altLang="pl-PL" sz="1600" b="1" dirty="0">
                <a:solidFill>
                  <a:srgbClr val="000000"/>
                </a:solidFill>
                <a:latin typeface="Arial"/>
              </a:rPr>
              <a:t>Leśnictwa Murcki – 1176 ha, Ochojec – 1165 ha, Lędziny – 1151 ha, </a:t>
            </a:r>
            <a:r>
              <a:rPr lang="pl-PL" altLang="pl-PL" sz="1600" b="1" dirty="0" err="1">
                <a:solidFill>
                  <a:srgbClr val="000000"/>
                </a:solidFill>
                <a:latin typeface="Arial"/>
              </a:rPr>
              <a:t>Giszowiec</a:t>
            </a:r>
            <a:r>
              <a:rPr lang="pl-PL" altLang="pl-PL" sz="1600" b="1" dirty="0">
                <a:solidFill>
                  <a:srgbClr val="000000"/>
                </a:solidFill>
                <a:latin typeface="Arial"/>
              </a:rPr>
              <a:t> – 929 ha, Zadole – 661 ha, Czułów – 634 ha, Janów – 412 ha, Podlesie – 388 ha, Panewnik – 371 ha, Górki – 78 ha.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</a:rPr>
              <a:t>nadleśnictwo zatrudnia</a:t>
            </a:r>
            <a:r>
              <a:rPr lang="pl-PL" sz="1600" b="1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</a:rPr>
              <a:t> 55 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pracowników;</a:t>
            </a:r>
            <a:endParaRPr lang="pl-PL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60F1BFF6-6AC7-8FC5-BC08-5CDB190553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6450421"/>
              </p:ext>
            </p:extLst>
          </p:nvPr>
        </p:nvGraphicFramePr>
        <p:xfrm>
          <a:off x="5573464" y="1668159"/>
          <a:ext cx="6135142" cy="4425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7257163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BA890D47B4F9944BE81BFA24173F6BA" ma:contentTypeVersion="1" ma:contentTypeDescription="Utwórz nowy dokument." ma:contentTypeScope="" ma:versionID="261f7b351e3b2e14f627302025769fb4">
  <xsd:schema xmlns:xsd="http://www.w3.org/2001/XMLSchema" xmlns:xs="http://www.w3.org/2001/XMLSchema" xmlns:p="http://schemas.microsoft.com/office/2006/metadata/properties" xmlns:ns2="b8ad9e2a-f15e-4cea-99fc-a9767dfa5810" targetNamespace="http://schemas.microsoft.com/office/2006/metadata/properties" ma:root="true" ma:fieldsID="3d5eadea69c8e130c53f6f5c1535ad33" ns2:_="">
    <xsd:import namespace="b8ad9e2a-f15e-4cea-99fc-a9767dfa5810"/>
    <xsd:element name="properties">
      <xsd:complexType>
        <xsd:sequence>
          <xsd:element name="documentManagement">
            <xsd:complexType>
              <xsd:all>
                <xsd:element ref="ns2:Tagi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ad9e2a-f15e-4cea-99fc-a9767dfa5810" elementFormDefault="qualified">
    <xsd:import namespace="http://schemas.microsoft.com/office/2006/documentManagement/types"/>
    <xsd:import namespace="http://schemas.microsoft.com/office/infopath/2007/PartnerControls"/>
    <xsd:element name="Tagi" ma:index="8" nillable="true" ma:displayName="Tagi" ma:internalName="Tagi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i xmlns="b8ad9e2a-f15e-4cea-99fc-a9767dfa581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4B20A9-4512-45BD-A201-8A21571E4C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ad9e2a-f15e-4cea-99fc-a9767dfa58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1289C5-7E3E-439A-A2C1-FADB6D492FBB}">
  <ds:schemaRefs>
    <ds:schemaRef ds:uri="http://schemas.microsoft.com/office/2006/metadata/properties"/>
    <ds:schemaRef ds:uri="http://schemas.microsoft.com/office/infopath/2007/PartnerControls"/>
    <ds:schemaRef ds:uri="b8ad9e2a-f15e-4cea-99fc-a9767dfa5810"/>
  </ds:schemaRefs>
</ds:datastoreItem>
</file>

<file path=customXml/itemProps3.xml><?xml version="1.0" encoding="utf-8"?>
<ds:datastoreItem xmlns:ds="http://schemas.openxmlformats.org/officeDocument/2006/customXml" ds:itemID="{07929AFA-9410-4BD1-A894-F02B6FABEC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17507</TotalTime>
  <Words>3069</Words>
  <Application>Microsoft Office PowerPoint</Application>
  <PresentationFormat>Niestandardowy</PresentationFormat>
  <Paragraphs>269</Paragraphs>
  <Slides>31</Slides>
  <Notes>29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Zrównoważone zarządzanie lasami</vt:lpstr>
      <vt:lpstr>Cele prowadzenia gospodarki leśnej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prezentacji</dc:title>
  <dc:creator>x</dc:creator>
  <cp:lastModifiedBy>Jacek Marzec</cp:lastModifiedBy>
  <cp:revision>150</cp:revision>
  <dcterms:created xsi:type="dcterms:W3CDTF">2018-04-04T08:10:24Z</dcterms:created>
  <dcterms:modified xsi:type="dcterms:W3CDTF">2026-04-27T05:54:40Z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0x0101001BA890D47B4F9944BE81BFA24173F6BA</vt:lpwstr>
  </property>
</Properties>
</file>